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9" r:id="rId2"/>
    <p:sldId id="260" r:id="rId3"/>
    <p:sldId id="278" r:id="rId4"/>
    <p:sldId id="274" r:id="rId5"/>
    <p:sldId id="275" r:id="rId6"/>
    <p:sldId id="279" r:id="rId7"/>
    <p:sldId id="280" r:id="rId8"/>
    <p:sldId id="281" r:id="rId9"/>
    <p:sldId id="282" r:id="rId10"/>
    <p:sldId id="283" r:id="rId11"/>
    <p:sldId id="284" r:id="rId12"/>
    <p:sldId id="285" r:id="rId13"/>
    <p:sldId id="286" r:id="rId14"/>
    <p:sldId id="287" r:id="rId15"/>
    <p:sldId id="288" r:id="rId16"/>
    <p:sldId id="289" r:id="rId17"/>
    <p:sldId id="2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5"/>
    <p:restoredTop sz="90588" autoAdjust="0"/>
  </p:normalViewPr>
  <p:slideViewPr>
    <p:cSldViewPr snapToGrid="0" snapToObjects="1">
      <p:cViewPr varScale="1">
        <p:scale>
          <a:sx n="75" d="100"/>
          <a:sy n="75" d="100"/>
        </p:scale>
        <p:origin x="166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23/07/2024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issues with using petrol and diesel fuels. E.g. drilling for crude oil, the fact that oil is a fossil fuel/not renewable, production of carbon emissions/greenhouse gases, pollution, health concerns from breathing in fumes etc. Learners could also research these as a starter activity.</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31348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12</a:t>
            </a:fld>
            <a:endParaRPr lang="en-GB"/>
          </a:p>
        </p:txBody>
      </p:sp>
    </p:spTree>
    <p:extLst>
      <p:ext uri="{BB962C8B-B14F-4D97-AF65-F5344CB8AC3E}">
        <p14:creationId xmlns:p14="http://schemas.microsoft.com/office/powerpoint/2010/main" val="339518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13</a:t>
            </a:fld>
            <a:endParaRPr lang="en-GB"/>
          </a:p>
        </p:txBody>
      </p:sp>
    </p:spTree>
    <p:extLst>
      <p:ext uri="{BB962C8B-B14F-4D97-AF65-F5344CB8AC3E}">
        <p14:creationId xmlns:p14="http://schemas.microsoft.com/office/powerpoint/2010/main" val="336436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14</a:t>
            </a:fld>
            <a:endParaRPr lang="en-GB"/>
          </a:p>
        </p:txBody>
      </p:sp>
    </p:spTree>
    <p:extLst>
      <p:ext uri="{BB962C8B-B14F-4D97-AF65-F5344CB8AC3E}">
        <p14:creationId xmlns:p14="http://schemas.microsoft.com/office/powerpoint/2010/main" val="52221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15</a:t>
            </a:fld>
            <a:endParaRPr lang="en-GB"/>
          </a:p>
        </p:txBody>
      </p:sp>
    </p:spTree>
    <p:extLst>
      <p:ext uri="{BB962C8B-B14F-4D97-AF65-F5344CB8AC3E}">
        <p14:creationId xmlns:p14="http://schemas.microsoft.com/office/powerpoint/2010/main" val="254159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16</a:t>
            </a:fld>
            <a:endParaRPr lang="en-GB"/>
          </a:p>
        </p:txBody>
      </p:sp>
    </p:spTree>
    <p:extLst>
      <p:ext uri="{BB962C8B-B14F-4D97-AF65-F5344CB8AC3E}">
        <p14:creationId xmlns:p14="http://schemas.microsoft.com/office/powerpoint/2010/main" val="148694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benefits of hydrogen-based fuels in comparison to petrol and diesel fuels.</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315081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Paperclips with a plastic covering could be used.</a:t>
            </a:r>
          </a:p>
          <a:p>
            <a:r>
              <a:rPr lang="en-GB" dirty="0"/>
              <a:t>A large square vase could be used for the glass vessel</a:t>
            </a:r>
          </a:p>
          <a:p>
            <a:r>
              <a:rPr lang="en-GB" dirty="0"/>
              <a:t>Ensure the 9 V battery has some charge – this can be tested using a battery tester.</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372908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354083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259337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the paperclip ends are as close together as you can get them without them touching.</a:t>
            </a:r>
          </a:p>
          <a:p>
            <a:r>
              <a:rPr lang="en-GB" dirty="0"/>
              <a:t>This will make the experiment more effective as the shorter the distance between them the less energy the battery needs to push the current through the gap.</a:t>
            </a:r>
          </a:p>
          <a:p>
            <a:r>
              <a:rPr lang="en-GB" dirty="0"/>
              <a:t>If you look really carefully at the negative electrode you should see some bubbles forming on the wire.</a:t>
            </a:r>
          </a:p>
          <a:p>
            <a:r>
              <a:rPr lang="en-GB" dirty="0"/>
              <a:t>After some time you might see bubbles on the positive wire too.</a:t>
            </a:r>
          </a:p>
          <a:p>
            <a:r>
              <a:rPr lang="en-GB" dirty="0"/>
              <a:t>The negative electrode (wire) the has the hydrogen. The other electrode has the oxygen.</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414684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Electrolytes make the water more conductive to electricity, thus increasing current flow form the battery – salt is an effective electrolyte</a:t>
            </a:r>
            <a:endParaRPr lang="en-GB" dirty="0"/>
          </a:p>
          <a:p>
            <a:r>
              <a:rPr lang="en-GB" dirty="0"/>
              <a:t>Instead of making hydrogen and oxygen the positive electrode react with the chlorine from the salt and makes copper chloride.</a:t>
            </a:r>
          </a:p>
          <a:p>
            <a:r>
              <a:rPr lang="en-GB" dirty="0"/>
              <a:t>Paperclips are often made of copper. If you use steel paper clips you should get ferric chloride. </a:t>
            </a:r>
          </a:p>
          <a:p>
            <a:r>
              <a:rPr lang="en-GB" dirty="0"/>
              <a:t>This sticks to the electrode and that is why the electrode goes dirty looking.</a:t>
            </a:r>
          </a:p>
          <a:p>
            <a:r>
              <a:rPr lang="en-GB" dirty="0"/>
              <a:t>If you leave the experiment running the water slowly turns a yellowy brown.</a:t>
            </a:r>
          </a:p>
          <a:p>
            <a:r>
              <a:rPr lang="en-GB" dirty="0"/>
              <a:t>This is the copper chloride and another chemical that is made, sodium hydroxide, making the water this colour.</a:t>
            </a:r>
          </a:p>
          <a:p>
            <a:r>
              <a:rPr lang="en-GB" dirty="0"/>
              <a:t>The water needs to be disposed of carefully as it will now be alkaline.</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181806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few slides show a possible extension activity to improve the experiment and collect the hydrogen. </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10157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few slides show a possible extension activity to improve the experiment and collect the hydrogen.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Pencils should have long points so be careful as they will be sharp.</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33303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7/23/2024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1585950" y="5414211"/>
            <a:ext cx="6004026" cy="595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Making hydrogen from water</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i="0" dirty="0">
                <a:solidFill>
                  <a:srgbClr val="201F1E"/>
                </a:solidFill>
                <a:effectLst/>
                <a:latin typeface="Arial" panose="020B0604020202020204" pitchFamily="34" charset="0"/>
                <a:cs typeface="Arial" panose="020B0604020202020204" pitchFamily="34" charset="0"/>
              </a:rPr>
              <a:t>Hydrogen power</a:t>
            </a:r>
            <a:endParaRPr lang="en-GB" sz="4800" b="1" dirty="0">
              <a:latin typeface="Arial" panose="020B0604020202020204" pitchFamily="34" charset="0"/>
              <a:cs typeface="Arial" panose="020B0604020202020204" pitchFamily="34" charset="0"/>
            </a:endParaRPr>
          </a:p>
        </p:txBody>
      </p:sp>
      <p:pic>
        <p:nvPicPr>
          <p:cNvPr id="2" name="Picture 2" descr="Water Drops, Rain, Blue, Clean, Clear, Drop, Droplet">
            <a:extLst>
              <a:ext uri="{FF2B5EF4-FFF2-40B4-BE49-F238E27FC236}">
                <a16:creationId xmlns:a16="http://schemas.microsoft.com/office/drawing/2014/main" id="{ED798A00-6E06-10BE-ABFE-10918A2B4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38" y="1985755"/>
            <a:ext cx="3871723" cy="321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Additional resources</a:t>
            </a:r>
          </a:p>
        </p:txBody>
      </p:sp>
      <p:sp>
        <p:nvSpPr>
          <p:cNvPr id="7" name="TextBox 6">
            <a:extLst>
              <a:ext uri="{FF2B5EF4-FFF2-40B4-BE49-F238E27FC236}">
                <a16:creationId xmlns:a16="http://schemas.microsoft.com/office/drawing/2014/main" id="{243335E8-5AD9-394D-68DA-AD1CE4647C3E}"/>
              </a:ext>
            </a:extLst>
          </p:cNvPr>
          <p:cNvSpPr txBox="1"/>
          <p:nvPr/>
        </p:nvSpPr>
        <p:spPr>
          <a:xfrm>
            <a:off x="4932947" y="1310214"/>
            <a:ext cx="577516" cy="369332"/>
          </a:xfrm>
          <a:prstGeom prst="rect">
            <a:avLst/>
          </a:prstGeom>
          <a:noFill/>
        </p:spPr>
        <p:txBody>
          <a:bodyPr wrap="square">
            <a:spAutoFit/>
          </a:bodyPr>
          <a:lstStyle/>
          <a:p>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dirty="0"/>
          </a:p>
        </p:txBody>
      </p:sp>
      <p:pic>
        <p:nvPicPr>
          <p:cNvPr id="6" name="Picture 3" descr="C:\Users\mrscj\Documents\Education\IET\Summer 2022\Hydrogen Power\Photos\IMG_20220720_181845.jpg">
            <a:extLst>
              <a:ext uri="{FF2B5EF4-FFF2-40B4-BE49-F238E27FC236}">
                <a16:creationId xmlns:a16="http://schemas.microsoft.com/office/drawing/2014/main" id="{30B8E53B-57B0-E884-99C0-756F7AE88D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4696048" y="1726184"/>
            <a:ext cx="3800981" cy="42319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ED61E1-1306-7585-2BEA-FF5EE6A9AD85}"/>
              </a:ext>
            </a:extLst>
          </p:cNvPr>
          <p:cNvSpPr txBox="1"/>
          <p:nvPr/>
        </p:nvSpPr>
        <p:spPr>
          <a:xfrm>
            <a:off x="231039" y="2080471"/>
            <a:ext cx="3895191"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Playdough or modelling clay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Crocodile clips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Bendy straw</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Test tube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3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1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3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39" y="1846781"/>
            <a:ext cx="4923891"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Take two pencils and sharpen them at both ends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Attach two crocodile clips to the ends of the pencils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Stick the pencils to the side of the vessel using the playdough or modelling clay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Refill the water vessel and lower the negative electrode (pencil) into the water</a:t>
            </a:r>
          </a:p>
        </p:txBody>
      </p:sp>
      <p:pic>
        <p:nvPicPr>
          <p:cNvPr id="2" name="Picture 2" descr="C:\Users\mrscj\Documents\Education\IET\Summer 2022\Hydrogen Power\Photos\IMG_6708.JPG">
            <a:extLst>
              <a:ext uri="{FF2B5EF4-FFF2-40B4-BE49-F238E27FC236}">
                <a16:creationId xmlns:a16="http://schemas.microsoft.com/office/drawing/2014/main" id="{F65F9B3E-F288-8849-0747-5B87753449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023487" y="2097576"/>
            <a:ext cx="4560575" cy="304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10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2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46781"/>
            <a:ext cx="3232250" cy="267765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Empty the test tube of air by sucking it out using the bendy straw</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Put your finger over the end of the tube</a:t>
            </a:r>
          </a:p>
        </p:txBody>
      </p:sp>
      <p:pic>
        <p:nvPicPr>
          <p:cNvPr id="4" name="Picture 2" descr="C:\Users\mrscj\Documents\Education\IET\Summer 2022\Hydrogen Power\Photos\IMG_6716.JPG">
            <a:extLst>
              <a:ext uri="{FF2B5EF4-FFF2-40B4-BE49-F238E27FC236}">
                <a16:creationId xmlns:a16="http://schemas.microsoft.com/office/drawing/2014/main" id="{7ECFA3C8-E2AD-5B08-2EDB-0E79061B6C6B}"/>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5064934" y="1310214"/>
            <a:ext cx="3764368" cy="310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rscj\Documents\Education\IET\Summer 2022\Hydrogen Power\Photos\IMG_6718.JPG">
            <a:extLst>
              <a:ext uri="{FF2B5EF4-FFF2-40B4-BE49-F238E27FC236}">
                <a16:creationId xmlns:a16="http://schemas.microsoft.com/office/drawing/2014/main" id="{F8CEA1D8-0B85-CB93-99D8-3304AC62C176}"/>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3755658" y="3954780"/>
            <a:ext cx="2618553" cy="200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9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3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123790"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Put the test tube over the negative electrode so it catches the bubbles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It will take quite along time to collect the hydrogen</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See that the water stays clear as there isn’t any copper chloride anymore</a:t>
            </a:r>
          </a:p>
        </p:txBody>
      </p:sp>
      <p:pic>
        <p:nvPicPr>
          <p:cNvPr id="2" name="Picture 3" descr="C:\Users\mrscj\Documents\Education\IET\Summer 2022\Hydrogen Power\Photos\IMG_6706.JPG">
            <a:extLst>
              <a:ext uri="{FF2B5EF4-FFF2-40B4-BE49-F238E27FC236}">
                <a16:creationId xmlns:a16="http://schemas.microsoft.com/office/drawing/2014/main" id="{1F371124-9DE8-6CF3-4B70-01DCDEB08E1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rot="5400000">
            <a:off x="4825741" y="1837874"/>
            <a:ext cx="4027366" cy="390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4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4 </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340960"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Now lower the positive electrode into the water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should see bubbles forming on both electrodes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test tube should start slowly filling with gas and the water level in the tube should fall</a:t>
            </a:r>
          </a:p>
        </p:txBody>
      </p:sp>
      <p:pic>
        <p:nvPicPr>
          <p:cNvPr id="4" name="Picture 2" descr="C:\Users\mrscj\Documents\Education\IET\Summer 2022\Hydrogen Power\Photos\IMG_6708.JPG">
            <a:extLst>
              <a:ext uri="{FF2B5EF4-FFF2-40B4-BE49-F238E27FC236}">
                <a16:creationId xmlns:a16="http://schemas.microsoft.com/office/drawing/2014/main" id="{49B31C75-4611-16CC-980C-1E5CBBBC969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16200000">
            <a:off x="4627193" y="1721031"/>
            <a:ext cx="4526280" cy="364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2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Extension step 5</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340960"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Once the test tube is full of gas, and all the water has gone out of it, you should be ready to test for hydrogen</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is the test for hydrogen gas?</a:t>
            </a:r>
          </a:p>
        </p:txBody>
      </p:sp>
      <p:pic>
        <p:nvPicPr>
          <p:cNvPr id="2" name="Picture 2" descr="C:\Users\mrscj\Documents\Education\IET\Summer 2022\Hydrogen Power\Photos\IMG_6718.JPG">
            <a:extLst>
              <a:ext uri="{FF2B5EF4-FFF2-40B4-BE49-F238E27FC236}">
                <a16:creationId xmlns:a16="http://schemas.microsoft.com/office/drawing/2014/main" id="{3FF57C90-401D-6796-5AB8-55000641359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4701033" y="1899103"/>
            <a:ext cx="4117974" cy="315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03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815433" cy="680519"/>
          </a:xfrm>
        </p:spPr>
        <p:txBody>
          <a:bodyPr>
            <a:normAutofit/>
          </a:bodyPr>
          <a:lstStyle/>
          <a:p>
            <a:r>
              <a:rPr lang="en-GB" sz="3600" b="1" dirty="0">
                <a:latin typeface="Arial" panose="020B0604020202020204" pitchFamily="34" charset="0"/>
                <a:cs typeface="Arial" panose="020B0604020202020204" pitchFamily="34" charset="0"/>
              </a:rPr>
              <a:t>Testing for hydrogen</a:t>
            </a:r>
          </a:p>
        </p:txBody>
      </p:sp>
      <p:sp>
        <p:nvSpPr>
          <p:cNvPr id="10" name="TextBox 9">
            <a:extLst>
              <a:ext uri="{FF2B5EF4-FFF2-40B4-BE49-F238E27FC236}">
                <a16:creationId xmlns:a16="http://schemas.microsoft.com/office/drawing/2014/main" id="{FCED61E1-1306-7585-2BEA-FF5EE6A9AD85}"/>
              </a:ext>
            </a:extLst>
          </p:cNvPr>
          <p:cNvSpPr txBox="1"/>
          <p:nvPr/>
        </p:nvSpPr>
        <p:spPr>
          <a:xfrm>
            <a:off x="231040" y="1899103"/>
            <a:ext cx="4340960"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Hold a lighted splint at the end of the test tube</a:t>
            </a:r>
          </a:p>
          <a:p>
            <a:r>
              <a:rPr lang="en-GB"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should hear a clear “POP” noise</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This is the test for hydrogen as it combines with the oxygen in the air (making water)</a:t>
            </a:r>
          </a:p>
        </p:txBody>
      </p:sp>
      <p:pic>
        <p:nvPicPr>
          <p:cNvPr id="1026" name="Picture 2" descr="Explosion, Pow, Detonation, Bomb, Boom">
            <a:extLst>
              <a:ext uri="{FF2B5EF4-FFF2-40B4-BE49-F238E27FC236}">
                <a16:creationId xmlns:a16="http://schemas.microsoft.com/office/drawing/2014/main" id="{978F0634-BF4D-01E4-A1F2-0CBC165A4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707" y="1803347"/>
            <a:ext cx="3936781" cy="360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6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24" y="749823"/>
            <a:ext cx="7886700" cy="1325563"/>
          </a:xfrm>
        </p:spPr>
        <p:txBody>
          <a:bodyPr vert="horz" lIns="91440" tIns="45720" rIns="91440" bIns="45720" rtlCol="0" anchor="ctr">
            <a:normAutofit/>
          </a:bodyPr>
          <a:lstStyle/>
          <a:p>
            <a:r>
              <a:rPr lang="en-GB" sz="3600" b="1" dirty="0">
                <a:latin typeface="Arial" panose="020B0604020202020204" pitchFamily="34" charset="0"/>
                <a:cs typeface="Arial" panose="020B0604020202020204" pitchFamily="34" charset="0"/>
              </a:rPr>
              <a:t>What have we done?</a:t>
            </a:r>
          </a:p>
        </p:txBody>
      </p:sp>
      <p:sp>
        <p:nvSpPr>
          <p:cNvPr id="3" name="Content Placeholder 2"/>
          <p:cNvSpPr>
            <a:spLocks noGrp="1"/>
          </p:cNvSpPr>
          <p:nvPr>
            <p:ph idx="1"/>
          </p:nvPr>
        </p:nvSpPr>
        <p:spPr/>
        <p:txBody>
          <a:bodyPr/>
          <a:lstStyle/>
          <a:p>
            <a:r>
              <a:rPr lang="en-GB" dirty="0"/>
              <a:t>We have made Hydrogen and Oxygen from water and electricity.</a:t>
            </a:r>
          </a:p>
          <a:p>
            <a:endParaRPr lang="en-GB" dirty="0"/>
          </a:p>
          <a:p>
            <a:pPr marL="0" indent="0">
              <a:buNone/>
            </a:pPr>
            <a:endParaRPr lang="en-GB" dirty="0"/>
          </a:p>
          <a:p>
            <a:r>
              <a:rPr lang="en-GB" dirty="0"/>
              <a:t>A Fuel cell makes electricity and water from Oxygen and Hydrogen.</a:t>
            </a:r>
          </a:p>
        </p:txBody>
      </p:sp>
      <p:grpSp>
        <p:nvGrpSpPr>
          <p:cNvPr id="9" name="Group 8"/>
          <p:cNvGrpSpPr/>
          <p:nvPr/>
        </p:nvGrpSpPr>
        <p:grpSpPr>
          <a:xfrm>
            <a:off x="615280" y="4782615"/>
            <a:ext cx="7857903" cy="707886"/>
            <a:chOff x="1323407" y="3227671"/>
            <a:chExt cx="6909144" cy="707886"/>
          </a:xfrm>
        </p:grpSpPr>
        <p:sp>
          <p:nvSpPr>
            <p:cNvPr id="4" name="Rectangle 3"/>
            <p:cNvSpPr/>
            <p:nvPr/>
          </p:nvSpPr>
          <p:spPr>
            <a:xfrm>
              <a:off x="1323407" y="3227671"/>
              <a:ext cx="681597"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t>
              </a:r>
              <a:r>
                <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5" name="Rectangle 4"/>
            <p:cNvSpPr/>
            <p:nvPr/>
          </p:nvSpPr>
          <p:spPr>
            <a:xfrm>
              <a:off x="2471349" y="3227671"/>
              <a:ext cx="704039"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a:t>
              </a:r>
              <a:r>
                <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
          <p:nvSpPr>
            <p:cNvPr id="6" name="Rectangle 5"/>
            <p:cNvSpPr/>
            <p:nvPr/>
          </p:nvSpPr>
          <p:spPr>
            <a:xfrm>
              <a:off x="2029071" y="3227671"/>
              <a:ext cx="439543"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3346386" y="3227671"/>
              <a:ext cx="439543"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3831436" y="3227671"/>
              <a:ext cx="4401115" cy="707886"/>
            </a:xfrm>
            <a:prstGeom prst="rect">
              <a:avLst/>
            </a:prstGeom>
            <a:noFill/>
          </p:spPr>
          <p:txBody>
            <a:bodyPr wrap="none" lIns="91440" tIns="45720" rIns="91440" bIns="45720">
              <a:spAutoFit/>
            </a:bodyPr>
            <a:lstStyle/>
            <a:p>
              <a:pPr algn="ct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t>
              </a:r>
              <a:r>
                <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r>
                <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 + Electrical Energy</a:t>
              </a:r>
              <a:endParaRPr lang="en-US" sz="40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grpSp>
        <p:nvGrpSpPr>
          <p:cNvPr id="23" name="Group 22"/>
          <p:cNvGrpSpPr/>
          <p:nvPr/>
        </p:nvGrpSpPr>
        <p:grpSpPr>
          <a:xfrm>
            <a:off x="560424" y="2733162"/>
            <a:ext cx="8023152" cy="707886"/>
            <a:chOff x="600590" y="3028027"/>
            <a:chExt cx="8023152" cy="707886"/>
          </a:xfrm>
        </p:grpSpPr>
        <p:sp>
          <p:nvSpPr>
            <p:cNvPr id="17" name="Rectangle 16"/>
            <p:cNvSpPr/>
            <p:nvPr/>
          </p:nvSpPr>
          <p:spPr>
            <a:xfrm>
              <a:off x="6612585" y="3028027"/>
              <a:ext cx="681597"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a:t>
              </a:r>
              <a:r>
                <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8" name="Rectangle 17"/>
            <p:cNvSpPr/>
            <p:nvPr/>
          </p:nvSpPr>
          <p:spPr>
            <a:xfrm>
              <a:off x="7919703" y="3028027"/>
              <a:ext cx="704039"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a:t>
              </a:r>
              <a:r>
                <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p>
          </p:txBody>
        </p:sp>
        <p:sp>
          <p:nvSpPr>
            <p:cNvPr id="19" name="Rectangle 18"/>
            <p:cNvSpPr/>
            <p:nvPr/>
          </p:nvSpPr>
          <p:spPr>
            <a:xfrm>
              <a:off x="7398530" y="3028027"/>
              <a:ext cx="439544"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Rectangle 19"/>
            <p:cNvSpPr/>
            <p:nvPr/>
          </p:nvSpPr>
          <p:spPr>
            <a:xfrm>
              <a:off x="5828551" y="3028027"/>
              <a:ext cx="439544"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Rectangle 21"/>
            <p:cNvSpPr/>
            <p:nvPr/>
          </p:nvSpPr>
          <p:spPr>
            <a:xfrm>
              <a:off x="600590" y="3028027"/>
              <a:ext cx="5005473" cy="707886"/>
            </a:xfrm>
            <a:prstGeom prst="rect">
              <a:avLst/>
            </a:prstGeom>
            <a:noFill/>
          </p:spPr>
          <p:txBody>
            <a:bodyPr wrap="non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H</a:t>
              </a:r>
              <a:r>
                <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O + Electrical Energy</a:t>
              </a:r>
              <a:endParaRPr lang="en-US" sz="4000" b="1" baseline="-2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Tree>
    <p:extLst>
      <p:ext uri="{BB962C8B-B14F-4D97-AF65-F5344CB8AC3E}">
        <p14:creationId xmlns:p14="http://schemas.microsoft.com/office/powerpoint/2010/main" val="392604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026411" cy="680519"/>
          </a:xfrm>
        </p:spPr>
        <p:txBody>
          <a:bodyPr>
            <a:normAutofit/>
          </a:bodyPr>
          <a:lstStyle/>
          <a:p>
            <a:r>
              <a:rPr lang="en-GB" sz="3600" b="1" dirty="0">
                <a:latin typeface="Arial" panose="020B0604020202020204" pitchFamily="34" charset="0"/>
                <a:cs typeface="Arial" panose="020B0604020202020204" pitchFamily="34" charset="0"/>
              </a:rPr>
              <a:t>Starter – petrol and diesel fuels</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945896"/>
            <a:ext cx="4235084"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Petrol and diesel fuels are used to power many forms of transport, such as cars, buses, trains and aircraft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What do you think the problems are with using these types of fuels?</a:t>
            </a:r>
          </a:p>
        </p:txBody>
      </p:sp>
      <p:pic>
        <p:nvPicPr>
          <p:cNvPr id="3074" name="Picture 2" descr="Co2, Exhaust, Traffic Signs, Automobile, Climate">
            <a:extLst>
              <a:ext uri="{FF2B5EF4-FFF2-40B4-BE49-F238E27FC236}">
                <a16:creationId xmlns:a16="http://schemas.microsoft.com/office/drawing/2014/main" id="{05B3D698-80CE-009A-81D0-F9CA18515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944" y="2100571"/>
            <a:ext cx="3999297" cy="17246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ar, Red, Air, Pollution, Pollution">
            <a:extLst>
              <a:ext uri="{FF2B5EF4-FFF2-40B4-BE49-F238E27FC236}">
                <a16:creationId xmlns:a16="http://schemas.microsoft.com/office/drawing/2014/main" id="{C3B03A1E-46F1-46F9-C96B-EF846F0BD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381" y="3748266"/>
            <a:ext cx="3449391" cy="172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7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2553728" cy="680519"/>
          </a:xfrm>
        </p:spPr>
        <p:txBody>
          <a:bodyPr>
            <a:normAutofit/>
          </a:bodyPr>
          <a:lstStyle/>
          <a:p>
            <a:r>
              <a:rPr lang="en-GB" sz="3600" b="1" dirty="0">
                <a:latin typeface="Arial" panose="020B0604020202020204" pitchFamily="34" charset="0"/>
                <a:cs typeface="Arial" panose="020B0604020202020204" pitchFamily="34" charset="0"/>
              </a:rPr>
              <a:t>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7" y="1779700"/>
            <a:ext cx="8320681"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Petrol and diesel fuels for vehicles are made from crude oil and produce harmful emissions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Hydrogen is one possible alternative that does not harm the environment or cause pollution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only by-product of hydrogen fuel is water</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a:t>
            </a:r>
            <a:r>
              <a:rPr lang="it-IT" sz="2400" dirty="0">
                <a:latin typeface="Arial" panose="020B0604020202020204" pitchFamily="34" charset="0"/>
                <a:cs typeface="Arial" panose="020B0604020202020204" pitchFamily="34" charset="0"/>
              </a:rPr>
              <a:t>make hydrogen from water, which could be used as an environmentally friendly and sustainable power supply for transport vehicles</a:t>
            </a:r>
            <a:endParaRPr lang="en-GB" sz="2400" dirty="0">
              <a:latin typeface="Arial" panose="020B0604020202020204" pitchFamily="34" charset="0"/>
              <a:cs typeface="Arial" panose="020B0604020202020204" pitchFamily="34" charset="0"/>
            </a:endParaRPr>
          </a:p>
        </p:txBody>
      </p:sp>
      <p:pic>
        <p:nvPicPr>
          <p:cNvPr id="2054" name="Picture 6" descr="Carbon Footprint, Carbon Emission">
            <a:extLst>
              <a:ext uri="{FF2B5EF4-FFF2-40B4-BE49-F238E27FC236}">
                <a16:creationId xmlns:a16="http://schemas.microsoft.com/office/drawing/2014/main" id="{05530633-2973-2145-EBFA-55AB705A5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922" y="4845853"/>
            <a:ext cx="1810551" cy="110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9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Resources</a:t>
            </a:r>
          </a:p>
        </p:txBody>
      </p:sp>
      <p:sp>
        <p:nvSpPr>
          <p:cNvPr id="4" name="TextBox 3">
            <a:extLst>
              <a:ext uri="{FF2B5EF4-FFF2-40B4-BE49-F238E27FC236}">
                <a16:creationId xmlns:a16="http://schemas.microsoft.com/office/drawing/2014/main" id="{F235A329-F13A-4775-9DE3-B3855F3CDB81}"/>
              </a:ext>
            </a:extLst>
          </p:cNvPr>
          <p:cNvSpPr txBox="1"/>
          <p:nvPr/>
        </p:nvSpPr>
        <p:spPr>
          <a:xfrm>
            <a:off x="362632" y="1996250"/>
            <a:ext cx="3628694" cy="230832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Paperclips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glass vessel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Water from a tap</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9V battery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rubber band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 name="Picture 5" descr="C:\Users\mrscj\Documents\Education\IET\Summer 2022\Hydrogen Power\Photos\IMG_20220709_145956_HDR.jpg">
            <a:extLst>
              <a:ext uri="{FF2B5EF4-FFF2-40B4-BE49-F238E27FC236}">
                <a16:creationId xmlns:a16="http://schemas.microsoft.com/office/drawing/2014/main" id="{D58F987B-90FD-4D4E-99E7-7A21606463D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3338763" y="2408705"/>
            <a:ext cx="2755232" cy="2066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mrscj\Documents\Education\IET\Summer 2022\Hydrogen Power\Photos\IMG_20220709_144313.jpg">
            <a:extLst>
              <a:ext uri="{FF2B5EF4-FFF2-40B4-BE49-F238E27FC236}">
                <a16:creationId xmlns:a16="http://schemas.microsoft.com/office/drawing/2014/main" id="{F73A4D1C-3AC5-D7F9-85F4-5FB15805BA9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21063" y="1649981"/>
            <a:ext cx="2156029" cy="1779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rscj\Documents\Education\IET\Summer 2022\Hydrogen Power\Photos\IMG_20220709_145848.jpg">
            <a:extLst>
              <a:ext uri="{FF2B5EF4-FFF2-40B4-BE49-F238E27FC236}">
                <a16:creationId xmlns:a16="http://schemas.microsoft.com/office/drawing/2014/main" id="{D3165656-8525-654C-62EC-91F3048AB68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6156531" y="3751752"/>
            <a:ext cx="2285092" cy="194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52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Step 1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51871"/>
            <a:ext cx="3935718"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Straighten the paperclips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Strip the plastic off both ends, one end longer than the other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Wind the longer stripped ends round the connectors on the battery</a:t>
            </a:r>
          </a:p>
        </p:txBody>
      </p:sp>
      <p:pic>
        <p:nvPicPr>
          <p:cNvPr id="2" name="Picture 13" descr="C:\Users\mrscj\Documents\Education\IET\Summer 2022\Hydrogen Power\Photos\IMG_20220709_144353.jpg">
            <a:extLst>
              <a:ext uri="{FF2B5EF4-FFF2-40B4-BE49-F238E27FC236}">
                <a16:creationId xmlns:a16="http://schemas.microsoft.com/office/drawing/2014/main" id="{C32459BF-F815-C96C-67C0-647718D271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665214" y="2455631"/>
            <a:ext cx="4441525" cy="2053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mrscj\Documents\Education\IET\Summer 2022\Hydrogen Power\Photos\IMG_20220709_144313.jpg">
            <a:extLst>
              <a:ext uri="{FF2B5EF4-FFF2-40B4-BE49-F238E27FC236}">
                <a16:creationId xmlns:a16="http://schemas.microsoft.com/office/drawing/2014/main" id="{83823579-EC99-CBCB-0F3A-C833D9E6BEC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82085" y="1258085"/>
            <a:ext cx="2223187" cy="18344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rscj\Documents\Education\IET\Summer 2022\Hydrogen Power\Photos\IMG_20220709_145848.jpg">
            <a:extLst>
              <a:ext uri="{FF2B5EF4-FFF2-40B4-BE49-F238E27FC236}">
                <a16:creationId xmlns:a16="http://schemas.microsoft.com/office/drawing/2014/main" id="{BBF22B2A-0B70-F753-41EA-0B590B73120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rot="5400000">
            <a:off x="4397769" y="3549595"/>
            <a:ext cx="2328014" cy="197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7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Step 2</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51871"/>
            <a:ext cx="4340962" cy="156966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 water to the vessel</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Put the rubber band around the top of the vessel</a:t>
            </a:r>
          </a:p>
        </p:txBody>
      </p:sp>
      <p:pic>
        <p:nvPicPr>
          <p:cNvPr id="7" name="Picture 5" descr="C:\Users\mrscj\Documents\Education\IET\Summer 2022\Hydrogen Power\Photos\IMG_20220709_145956_HDR.jpg">
            <a:extLst>
              <a:ext uri="{FF2B5EF4-FFF2-40B4-BE49-F238E27FC236}">
                <a16:creationId xmlns:a16="http://schemas.microsoft.com/office/drawing/2014/main" id="{56FDA6F7-A1C7-2220-0154-115D8CA5AD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521952" y="1891596"/>
            <a:ext cx="4473632" cy="335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41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520581" cy="680519"/>
          </a:xfrm>
        </p:spPr>
        <p:txBody>
          <a:bodyPr>
            <a:normAutofit/>
          </a:bodyPr>
          <a:lstStyle/>
          <a:p>
            <a:r>
              <a:rPr lang="en-GB" sz="3600" b="1" dirty="0">
                <a:latin typeface="Arial" panose="020B0604020202020204" pitchFamily="34" charset="0"/>
                <a:cs typeface="Arial" panose="020B0604020202020204" pitchFamily="34" charset="0"/>
              </a:rPr>
              <a:t>Step 3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35A329-F13A-4775-9DE3-B3855F3CDB81}"/>
              </a:ext>
            </a:extLst>
          </p:cNvPr>
          <p:cNvSpPr txBox="1"/>
          <p:nvPr/>
        </p:nvSpPr>
        <p:spPr>
          <a:xfrm>
            <a:off x="231038" y="1851871"/>
            <a:ext cx="3946107" cy="3046988"/>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Push the battery through the rubber band so that the two ends of the paperclips hang in the water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You are now making hydrogen!</a:t>
            </a:r>
          </a:p>
        </p:txBody>
      </p:sp>
      <p:pic>
        <p:nvPicPr>
          <p:cNvPr id="2" name="Picture 11" descr="C:\Users\mrscj\Documents\Education\IET\Summer 2022\Hydrogen Power\Photos\IMG_20220709_151450.jpg">
            <a:extLst>
              <a:ext uri="{FF2B5EF4-FFF2-40B4-BE49-F238E27FC236}">
                <a16:creationId xmlns:a16="http://schemas.microsoft.com/office/drawing/2014/main" id="{EDD0B7D0-CA11-EDBE-82EF-45C3373BE9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166553" y="792957"/>
            <a:ext cx="2925694"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2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2157834" cy="680519"/>
          </a:xfrm>
        </p:spPr>
        <p:txBody>
          <a:bodyPr>
            <a:normAutofit/>
          </a:bodyPr>
          <a:lstStyle/>
          <a:p>
            <a:r>
              <a:rPr lang="en-GB" sz="3600" b="1" dirty="0">
                <a:latin typeface="Arial" panose="020B0604020202020204" pitchFamily="34" charset="0"/>
                <a:cs typeface="Arial" panose="020B0604020202020204" pitchFamily="34" charset="0"/>
              </a:rPr>
              <a:t>Step 4 </a:t>
            </a:r>
            <a:r>
              <a:rPr lang="en-GB" sz="36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35A329-F13A-4775-9DE3-B3855F3CDB81}"/>
              </a:ext>
            </a:extLst>
          </p:cNvPr>
          <p:cNvSpPr txBox="1"/>
          <p:nvPr/>
        </p:nvSpPr>
        <p:spPr>
          <a:xfrm>
            <a:off x="231039" y="1851871"/>
            <a:ext cx="4701908"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 increase the rate of hydrogen </a:t>
            </a:r>
            <a:r>
              <a:rPr lang="en-GB" sz="2400" dirty="0" err="1">
                <a:latin typeface="Arial" panose="020B0604020202020204" pitchFamily="34" charset="0"/>
                <a:cs typeface="Arial" panose="020B0604020202020204" pitchFamily="34" charset="0"/>
              </a:rPr>
              <a:t>prooduction</a:t>
            </a:r>
            <a:r>
              <a:rPr lang="en-GB" sz="2400" dirty="0">
                <a:latin typeface="Arial" panose="020B0604020202020204" pitchFamily="34" charset="0"/>
                <a:cs typeface="Arial" panose="020B0604020202020204" pitchFamily="34" charset="0"/>
              </a:rPr>
              <a:t> you need to add an electrolyte</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Add a spoonful of salt (NaCl) and see what happens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 else could you improve the experiment?</a:t>
            </a:r>
          </a:p>
        </p:txBody>
      </p:sp>
      <p:pic>
        <p:nvPicPr>
          <p:cNvPr id="5" name="Picture 10" descr="C:\Users\mrscj\Documents\Education\IET\Summer 2022\Hydrogen Power\Photos\IMG_20220709_150829.jpg">
            <a:extLst>
              <a:ext uri="{FF2B5EF4-FFF2-40B4-BE49-F238E27FC236}">
                <a16:creationId xmlns:a16="http://schemas.microsoft.com/office/drawing/2014/main" id="{936A356A-CFD0-1EE8-1E7F-EF01E004C8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804723" y="2042586"/>
            <a:ext cx="4381657" cy="328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85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DE3128220CF47872A602B9692B927" ma:contentTypeVersion="15" ma:contentTypeDescription="Create a new document." ma:contentTypeScope="" ma:versionID="41e51e0e96be5cf8800f66615ba1924f">
  <xsd:schema xmlns:xsd="http://www.w3.org/2001/XMLSchema" xmlns:xs="http://www.w3.org/2001/XMLSchema" xmlns:p="http://schemas.microsoft.com/office/2006/metadata/properties" xmlns:ns2="d4b9b89f-fcbd-4e0a-992a-02cb173aaa5d" xmlns:ns3="97a34718-32dd-44ef-b698-9cada77154aa" targetNamespace="http://schemas.microsoft.com/office/2006/metadata/properties" ma:root="true" ma:fieldsID="0cbe8f3ee52cd39c9490f124ffa50552" ns2:_="" ns3:_="">
    <xsd:import namespace="d4b9b89f-fcbd-4e0a-992a-02cb173aaa5d"/>
    <xsd:import namespace="97a34718-32dd-44ef-b698-9cada77154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b9b89f-fcbd-4e0a-992a-02cb173aaa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b8a1ee5-7121-483f-8812-9dc01c95b52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a34718-32dd-44ef-b698-9cada77154a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91e6698-4871-45ef-9d2c-3c45bdb15952}" ma:internalName="TaxCatchAll" ma:showField="CatchAllData" ma:web="97a34718-32dd-44ef-b698-9cada77154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88375C-8EDE-4C7B-B939-13AA9FBC75EF}"/>
</file>

<file path=customXml/itemProps2.xml><?xml version="1.0" encoding="utf-8"?>
<ds:datastoreItem xmlns:ds="http://schemas.openxmlformats.org/officeDocument/2006/customXml" ds:itemID="{191E8A79-0788-4C4D-A68B-1315D67F2421}"/>
</file>

<file path=docProps/app.xml><?xml version="1.0" encoding="utf-8"?>
<Properties xmlns="http://schemas.openxmlformats.org/officeDocument/2006/extended-properties" xmlns:vt="http://schemas.openxmlformats.org/officeDocument/2006/docPropsVTypes">
  <Template>Office Theme</Template>
  <TotalTime>115</TotalTime>
  <Words>1044</Words>
  <Application>Microsoft Office PowerPoint</Application>
  <PresentationFormat>On-screen Show (4:3)</PresentationFormat>
  <Paragraphs>132</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Segoe UI Emoji</vt:lpstr>
      <vt:lpstr>Symbol</vt:lpstr>
      <vt:lpstr>Times New Roman</vt:lpstr>
      <vt:lpstr>Office Theme</vt:lpstr>
      <vt:lpstr>PowerPoint Presentation</vt:lpstr>
      <vt:lpstr>PowerPoint Presentation</vt:lpstr>
      <vt:lpstr>Starter – petrol and diesel fuels</vt:lpstr>
      <vt:lpstr>Brief</vt:lpstr>
      <vt:lpstr>Resources</vt:lpstr>
      <vt:lpstr>Step 1 ⚠</vt:lpstr>
      <vt:lpstr>Step 2</vt:lpstr>
      <vt:lpstr>Step 3 ⚠</vt:lpstr>
      <vt:lpstr>Step 4 ⚠</vt:lpstr>
      <vt:lpstr>Additional resources</vt:lpstr>
      <vt:lpstr>Extension step 1 ⚠ </vt:lpstr>
      <vt:lpstr>Extension step 2 </vt:lpstr>
      <vt:lpstr>Extension step 3 </vt:lpstr>
      <vt:lpstr>Extension step 4 </vt:lpstr>
      <vt:lpstr>Extension step 5</vt:lpstr>
      <vt:lpstr>Testing for hydrogen</vt:lpstr>
      <vt:lpstr>What have we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power presentation</dc:title>
  <dc:subject>How  to make hydrogen from water</dc:subject>
  <dc:creator>Attainment in Education</dc:creator>
  <cp:keywords>chemistry, current, electrode, electrolyte, future of flight, hydrogen, power supplies, renewable energy</cp:keywords>
  <cp:lastModifiedBy>Jacqueline Elton</cp:lastModifiedBy>
  <cp:revision>96</cp:revision>
  <dcterms:created xsi:type="dcterms:W3CDTF">2017-06-28T15:11:57Z</dcterms:created>
  <dcterms:modified xsi:type="dcterms:W3CDTF">2024-07-23T10:43:45Z</dcterms:modified>
</cp:coreProperties>
</file>