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9" r:id="rId2"/>
    <p:sldId id="260" r:id="rId3"/>
    <p:sldId id="278" r:id="rId4"/>
    <p:sldId id="264" r:id="rId5"/>
    <p:sldId id="279" r:id="rId6"/>
    <p:sldId id="280" r:id="rId7"/>
    <p:sldId id="281" r:id="rId8"/>
    <p:sldId id="28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5"/>
    <p:restoredTop sz="90980" autoAdjust="0"/>
  </p:normalViewPr>
  <p:slideViewPr>
    <p:cSldViewPr snapToGrid="0" snapToObjects="1">
      <p:cViewPr varScale="1">
        <p:scale>
          <a:sx n="75" d="100"/>
          <a:sy n="75" d="100"/>
        </p:scale>
        <p:origin x="1666" y="5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C7F889-9E18-41E6-8973-F6D11122191D}" type="datetimeFigureOut">
              <a:rPr lang="en-GB" smtClean="0"/>
              <a:t>23/07/2024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FFA728-7C25-4CCC-8013-DCE6384EC718}" type="slidenum">
              <a:rPr lang="en-GB" smtClean="0"/>
              <a:t>‹#›</a:t>
            </a:fld>
            <a:endParaRPr lang="en-GB"/>
          </a:p>
        </p:txBody>
      </p:sp>
    </p:spTree>
    <p:extLst>
      <p:ext uri="{BB962C8B-B14F-4D97-AF65-F5344CB8AC3E}">
        <p14:creationId xmlns:p14="http://schemas.microsoft.com/office/powerpoint/2010/main" val="2536835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6FFA728-7C25-4CCC-8013-DCE6384EC718}" type="slidenum">
              <a:rPr lang="en-GB" smtClean="0"/>
              <a:t>3</a:t>
            </a:fld>
            <a:endParaRPr lang="en-GB"/>
          </a:p>
        </p:txBody>
      </p:sp>
    </p:spTree>
    <p:extLst>
      <p:ext uri="{BB962C8B-B14F-4D97-AF65-F5344CB8AC3E}">
        <p14:creationId xmlns:p14="http://schemas.microsoft.com/office/powerpoint/2010/main" val="2313486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buNone/>
              <a:defRPr/>
            </a:pPr>
            <a:r>
              <a:rPr lang="en-GB" dirty="0"/>
              <a:t>Source of escape velocity value https://www.britannica.com/science/escape-velocity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Learners could be asked to think of something really fast and work out whether it is faster or slower than escape velocity.</a:t>
            </a:r>
          </a:p>
          <a:p>
            <a:pPr marL="0" indent="0">
              <a:lnSpc>
                <a:spcPct val="100000"/>
              </a:lnSpc>
              <a:spcBef>
                <a:spcPts val="0"/>
              </a:spcBef>
              <a:buNone/>
              <a:defRPr/>
            </a:pPr>
            <a:endParaRPr lang="en-GB" dirty="0"/>
          </a:p>
        </p:txBody>
      </p:sp>
      <p:sp>
        <p:nvSpPr>
          <p:cNvPr id="4" name="Slide Number Placeholder 3"/>
          <p:cNvSpPr>
            <a:spLocks noGrp="1"/>
          </p:cNvSpPr>
          <p:nvPr>
            <p:ph type="sldNum" sz="quarter" idx="5"/>
          </p:nvPr>
        </p:nvSpPr>
        <p:spPr/>
        <p:txBody>
          <a:bodyPr/>
          <a:lstStyle/>
          <a:p>
            <a:fld id="{36FFA728-7C25-4CCC-8013-DCE6384EC718}" type="slidenum">
              <a:rPr lang="en-GB" smtClean="0"/>
              <a:t>5</a:t>
            </a:fld>
            <a:endParaRPr lang="en-GB"/>
          </a:p>
        </p:txBody>
      </p:sp>
    </p:spTree>
    <p:extLst>
      <p:ext uri="{BB962C8B-B14F-4D97-AF65-F5344CB8AC3E}">
        <p14:creationId xmlns:p14="http://schemas.microsoft.com/office/powerpoint/2010/main" val="3540837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6FFA728-7C25-4CCC-8013-DCE6384EC718}" type="slidenum">
              <a:rPr lang="en-GB" smtClean="0"/>
              <a:t>6</a:t>
            </a:fld>
            <a:endParaRPr lang="en-GB"/>
          </a:p>
        </p:txBody>
      </p:sp>
    </p:spTree>
    <p:extLst>
      <p:ext uri="{BB962C8B-B14F-4D97-AF65-F5344CB8AC3E}">
        <p14:creationId xmlns:p14="http://schemas.microsoft.com/office/powerpoint/2010/main" val="2593376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Source https://www.nasa.gov/audience/forstudents/5-8/features/nasa-knows/what-was-the-saturn-v-58.html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Source https://www.spacex.com/vehicles/falcon-heavy/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36FFA728-7C25-4CCC-8013-DCE6384EC718}" type="slidenum">
              <a:rPr lang="en-GB" smtClean="0"/>
              <a:t>7</a:t>
            </a:fld>
            <a:endParaRPr lang="en-GB"/>
          </a:p>
        </p:txBody>
      </p:sp>
    </p:spTree>
    <p:extLst>
      <p:ext uri="{BB962C8B-B14F-4D97-AF65-F5344CB8AC3E}">
        <p14:creationId xmlns:p14="http://schemas.microsoft.com/office/powerpoint/2010/main" val="4146840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6FFA728-7C25-4CCC-8013-DCE6384EC718}" type="slidenum">
              <a:rPr lang="en-GB" smtClean="0"/>
              <a:t>8</a:t>
            </a:fld>
            <a:endParaRPr lang="en-GB"/>
          </a:p>
        </p:txBody>
      </p:sp>
    </p:spTree>
    <p:extLst>
      <p:ext uri="{BB962C8B-B14F-4D97-AF65-F5344CB8AC3E}">
        <p14:creationId xmlns:p14="http://schemas.microsoft.com/office/powerpoint/2010/main" val="1818064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7/23/2024</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205098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7/23/2024</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3932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7/23/2024</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91759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7/23/2024</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170365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7/23/2024</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536504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7/23/2024</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542595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7/23/2024</a:t>
            </a:fld>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190213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7/23/2024</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07702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7/23/2024</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1975022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7/23/2024</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554577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7/23/2024</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a:p>
        </p:txBody>
      </p:sp>
    </p:spTree>
    <p:extLst>
      <p:ext uri="{BB962C8B-B14F-4D97-AF65-F5344CB8AC3E}">
        <p14:creationId xmlns:p14="http://schemas.microsoft.com/office/powerpoint/2010/main" val="699686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724491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D9623A4-A1FD-42D3-BA3E-EC323D62B672}"/>
              </a:ext>
            </a:extLst>
          </p:cNvPr>
          <p:cNvSpPr txBox="1">
            <a:spLocks/>
          </p:cNvSpPr>
          <p:nvPr/>
        </p:nvSpPr>
        <p:spPr>
          <a:xfrm>
            <a:off x="314960" y="5444253"/>
            <a:ext cx="8554720" cy="53133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2400" dirty="0">
                <a:latin typeface="Arial" panose="020B0604020202020204" pitchFamily="34" charset="0"/>
                <a:cs typeface="Arial" panose="020B0604020202020204" pitchFamily="34" charset="0"/>
              </a:rPr>
              <a:t>Calculating the amount of energy needed to launch a rocket</a:t>
            </a:r>
          </a:p>
        </p:txBody>
      </p:sp>
      <p:sp>
        <p:nvSpPr>
          <p:cNvPr id="4" name="TextBox 3">
            <a:extLst>
              <a:ext uri="{FF2B5EF4-FFF2-40B4-BE49-F238E27FC236}">
                <a16:creationId xmlns:a16="http://schemas.microsoft.com/office/drawing/2014/main" id="{B86CFF00-33B4-47B2-8D15-4DDCD5F5856E}"/>
              </a:ext>
            </a:extLst>
          </p:cNvPr>
          <p:cNvSpPr txBox="1"/>
          <p:nvPr/>
        </p:nvSpPr>
        <p:spPr>
          <a:xfrm>
            <a:off x="85725" y="1064864"/>
            <a:ext cx="9004476" cy="830997"/>
          </a:xfrm>
          <a:prstGeom prst="rect">
            <a:avLst/>
          </a:prstGeom>
          <a:noFill/>
        </p:spPr>
        <p:txBody>
          <a:bodyPr wrap="square">
            <a:spAutoFit/>
          </a:bodyPr>
          <a:lstStyle/>
          <a:p>
            <a:pPr algn="ctr"/>
            <a:r>
              <a:rPr lang="en-GB" sz="4800" b="1" dirty="0">
                <a:solidFill>
                  <a:srgbClr val="201F1E"/>
                </a:solidFill>
                <a:latin typeface="Arial" panose="020B0604020202020204" pitchFamily="34" charset="0"/>
                <a:cs typeface="Arial" panose="020B0604020202020204" pitchFamily="34" charset="0"/>
              </a:rPr>
              <a:t>Flying high!</a:t>
            </a:r>
            <a:endParaRPr lang="en-GB" sz="4800" b="1" dirty="0">
              <a:latin typeface="Arial" panose="020B0604020202020204" pitchFamily="34" charset="0"/>
              <a:cs typeface="Arial" panose="020B0604020202020204" pitchFamily="34" charset="0"/>
            </a:endParaRPr>
          </a:p>
        </p:txBody>
      </p:sp>
      <p:pic>
        <p:nvPicPr>
          <p:cNvPr id="1026" name="Picture 2" descr="Rocket Launch, Spacex, Lift-Off, Launch, Flames">
            <a:extLst>
              <a:ext uri="{FF2B5EF4-FFF2-40B4-BE49-F238E27FC236}">
                <a16:creationId xmlns:a16="http://schemas.microsoft.com/office/drawing/2014/main" id="{279EB713-BDFA-9B45-E18B-D6D390815C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1163" y="2112190"/>
            <a:ext cx="4673600" cy="31157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460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363EAE6-ED14-8754-8793-4BE5441ABEA7}"/>
              </a:ext>
            </a:extLst>
          </p:cNvPr>
          <p:cNvSpPr txBox="1"/>
          <p:nvPr/>
        </p:nvSpPr>
        <p:spPr>
          <a:xfrm>
            <a:off x="899592" y="1078974"/>
            <a:ext cx="7344816" cy="4878259"/>
          </a:xfrm>
          <a:prstGeom prst="rect">
            <a:avLst/>
          </a:prstGeom>
          <a:noFill/>
        </p:spPr>
        <p:txBody>
          <a:bodyPr wrap="square">
            <a:spAutoFit/>
          </a:bodyPr>
          <a:lstStyle/>
          <a:p>
            <a:pPr fontAlgn="base"/>
            <a:r>
              <a:rPr lang="en-GB" sz="2000" b="1" u="sng" dirty="0">
                <a:effectLst/>
                <a:latin typeface="Arial" panose="020B0604020202020204" pitchFamily="34" charset="0"/>
                <a:ea typeface="Times New Roman" panose="02020603050405020304" pitchFamily="18" charset="0"/>
              </a:rPr>
              <a:t>Stay safe</a:t>
            </a:r>
            <a:r>
              <a:rPr lang="en-GB" sz="2000" b="1" dirty="0">
                <a:effectLst/>
                <a:latin typeface="Arial" panose="020B0604020202020204" pitchFamily="34" charset="0"/>
                <a:ea typeface="Times New Roman" panose="02020603050405020304" pitchFamily="18" charset="0"/>
              </a:rPr>
              <a:t>  </a:t>
            </a:r>
          </a:p>
          <a:p>
            <a:pPr fontAlgn="base"/>
            <a:endParaRPr lang="en-GB" sz="1100" dirty="0">
              <a:effectLst/>
              <a:latin typeface="Times New Roman" panose="02020603050405020304" pitchFamily="18" charset="0"/>
              <a:ea typeface="Times New Roman" panose="02020603050405020304" pitchFamily="18" charset="0"/>
            </a:endParaRPr>
          </a:p>
          <a:p>
            <a:pPr fontAlgn="base"/>
            <a:r>
              <a:rPr lang="en-GB" sz="2000" dirty="0">
                <a:effectLst/>
                <a:latin typeface="Arial" panose="020B0604020202020204" pitchFamily="34" charset="0"/>
                <a:ea typeface="Times New Roman" panose="02020603050405020304" pitchFamily="18" charset="0"/>
              </a:rPr>
              <a:t>Whether you are a scientist researching a new medicine or an engineer solving climate change, safety always comes first. An adult must always be around and supervising when doing this activity. You are responsible for:</a:t>
            </a:r>
            <a:endParaRPr lang="en-GB" sz="3600" dirty="0">
              <a:effectLst/>
              <a:latin typeface="Times New Roman" panose="02020603050405020304" pitchFamily="18" charset="0"/>
              <a:ea typeface="Times New Roman" panose="02020603050405020304" pitchFamily="18" charset="0"/>
            </a:endParaRPr>
          </a:p>
          <a:p>
            <a:pPr fontAlgn="base"/>
            <a:r>
              <a:rPr lang="en-GB" sz="2000" dirty="0">
                <a:effectLst/>
                <a:latin typeface="Arial" panose="020B0604020202020204" pitchFamily="34" charset="0"/>
                <a:ea typeface="Times New Roman" panose="02020603050405020304" pitchFamily="18" charset="0"/>
              </a:rPr>
              <a:t> </a:t>
            </a:r>
            <a:endParaRPr lang="en-GB" sz="36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2000" dirty="0">
                <a:effectLst/>
                <a:latin typeface="Arial" panose="020B0604020202020204" pitchFamily="34" charset="0"/>
                <a:ea typeface="Times New Roman" panose="02020603050405020304" pitchFamily="18" charset="0"/>
              </a:rPr>
              <a:t>ensuring that any equipment used for this activity is in good working condition</a:t>
            </a:r>
            <a:endParaRPr lang="en-GB" sz="36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2000" dirty="0">
                <a:effectLst/>
                <a:latin typeface="Arial" panose="020B0604020202020204" pitchFamily="34" charset="0"/>
                <a:ea typeface="Times New Roman" panose="02020603050405020304" pitchFamily="18" charset="0"/>
              </a:rPr>
              <a:t>behaving sensibly and following any safety instructions so as not to hurt or injure yourself or others </a:t>
            </a:r>
            <a:endParaRPr lang="en-GB" sz="3600" dirty="0">
              <a:effectLst/>
              <a:latin typeface="Times New Roman" panose="02020603050405020304" pitchFamily="18" charset="0"/>
              <a:ea typeface="Times New Roman" panose="02020603050405020304" pitchFamily="18" charset="0"/>
            </a:endParaRPr>
          </a:p>
          <a:p>
            <a:pPr fontAlgn="base"/>
            <a:r>
              <a:rPr lang="en-US" sz="2000" dirty="0">
                <a:effectLst/>
                <a:latin typeface="Arial" panose="020B0604020202020204" pitchFamily="34" charset="0"/>
                <a:ea typeface="Times New Roman" panose="02020603050405020304" pitchFamily="18" charset="0"/>
              </a:rPr>
              <a:t> </a:t>
            </a:r>
            <a:endParaRPr lang="en-GB" sz="3600" dirty="0">
              <a:effectLst/>
              <a:latin typeface="Times New Roman" panose="02020603050405020304" pitchFamily="18" charset="0"/>
              <a:ea typeface="Times New Roman" panose="02020603050405020304" pitchFamily="18" charset="0"/>
            </a:endParaRPr>
          </a:p>
          <a:p>
            <a:pPr fontAlgn="base"/>
            <a:r>
              <a:rPr lang="en-GB" sz="2000" dirty="0">
                <a:effectLst/>
                <a:latin typeface="Arial" panose="020B0604020202020204" pitchFamily="34" charset="0"/>
                <a:ea typeface="Times New Roman" panose="02020603050405020304" pitchFamily="18" charset="0"/>
              </a:rPr>
              <a:t>Please note that in the absence of any negligence or other breach of duty by us, this activity is carried out at your own risk. It is important to take extra care at the stages marked with this symbol: </a:t>
            </a:r>
            <a:r>
              <a:rPr lang="en-GB" sz="2000" dirty="0">
                <a:effectLst/>
                <a:latin typeface="Segoe UI Emoji" panose="020B0502040204020203" pitchFamily="34" charset="0"/>
                <a:ea typeface="Times New Roman" panose="02020603050405020304" pitchFamily="18" charset="0"/>
                <a:cs typeface="Segoe UI Emoji" panose="020B0502040204020203" pitchFamily="34" charset="0"/>
              </a:rPr>
              <a:t>⚠</a:t>
            </a:r>
            <a:r>
              <a:rPr lang="en-GB" sz="2000" dirty="0">
                <a:effectLst/>
                <a:latin typeface="Arial" panose="020B0604020202020204" pitchFamily="34" charset="0"/>
                <a:ea typeface="Times New Roman" panose="02020603050405020304" pitchFamily="18" charset="0"/>
              </a:rPr>
              <a:t> </a:t>
            </a:r>
            <a:endParaRPr lang="en-GB"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13137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63E802B-95AB-4575-A1C4-60FF5CBF0D58}"/>
              </a:ext>
            </a:extLst>
          </p:cNvPr>
          <p:cNvSpPr>
            <a:spLocks noGrp="1"/>
          </p:cNvSpPr>
          <p:nvPr>
            <p:ph type="title"/>
          </p:nvPr>
        </p:nvSpPr>
        <p:spPr>
          <a:xfrm>
            <a:off x="231036" y="1154621"/>
            <a:ext cx="7026411" cy="680519"/>
          </a:xfrm>
        </p:spPr>
        <p:txBody>
          <a:bodyPr>
            <a:normAutofit/>
          </a:bodyPr>
          <a:lstStyle/>
          <a:p>
            <a:r>
              <a:rPr lang="en-GB" sz="3600" b="1" dirty="0">
                <a:latin typeface="Arial" panose="020B0604020202020204" pitchFamily="34" charset="0"/>
                <a:cs typeface="Arial" panose="020B0604020202020204" pitchFamily="34" charset="0"/>
              </a:rPr>
              <a:t>Context – blast off!</a:t>
            </a:r>
          </a:p>
        </p:txBody>
      </p:sp>
      <p:sp>
        <p:nvSpPr>
          <p:cNvPr id="4" name="TextBox 3">
            <a:extLst>
              <a:ext uri="{FF2B5EF4-FFF2-40B4-BE49-F238E27FC236}">
                <a16:creationId xmlns:a16="http://schemas.microsoft.com/office/drawing/2014/main" id="{F235A329-F13A-4775-9DE3-B3855F3CDB81}"/>
              </a:ext>
            </a:extLst>
          </p:cNvPr>
          <p:cNvSpPr txBox="1"/>
          <p:nvPr/>
        </p:nvSpPr>
        <p:spPr>
          <a:xfrm>
            <a:off x="231038" y="2236579"/>
            <a:ext cx="6332322" cy="3139321"/>
          </a:xfrm>
          <a:prstGeom prst="rect">
            <a:avLst/>
          </a:prstGeom>
          <a:noFill/>
        </p:spPr>
        <p:txBody>
          <a:bodyPr wrap="square">
            <a:spAutoFit/>
          </a:bodyPr>
          <a:lstStyle/>
          <a:p>
            <a:pPr marL="342900" indent="-342900">
              <a:spcAft>
                <a:spcPts val="1200"/>
              </a:spcAft>
              <a:buFont typeface="Arial" panose="020B0604020202020204" pitchFamily="34" charset="0"/>
              <a:buChar char="•"/>
            </a:pPr>
            <a:r>
              <a:rPr lang="en-GB" sz="2400" dirty="0">
                <a:latin typeface="Arial" panose="020B0604020202020204" pitchFamily="34" charset="0"/>
                <a:cs typeface="Arial" panose="020B0604020202020204" pitchFamily="34" charset="0"/>
              </a:rPr>
              <a:t>Rockets carry satellites, people and supplies into space</a:t>
            </a:r>
          </a:p>
          <a:p>
            <a:pPr marL="342900" indent="-342900">
              <a:spcAft>
                <a:spcPts val="1200"/>
              </a:spcAft>
              <a:buFont typeface="Arial" panose="020B0604020202020204" pitchFamily="34" charset="0"/>
              <a:buChar char="•"/>
            </a:pPr>
            <a:r>
              <a:rPr lang="en-GB" sz="2400" dirty="0">
                <a:latin typeface="Arial" panose="020B0604020202020204" pitchFamily="34" charset="0"/>
                <a:cs typeface="Arial" panose="020B0604020202020204" pitchFamily="34" charset="0"/>
              </a:rPr>
              <a:t>It takes a lot of energy to get a rocket from the ground into space</a:t>
            </a:r>
          </a:p>
          <a:p>
            <a:pPr marL="342900" indent="-342900">
              <a:spcAft>
                <a:spcPts val="1200"/>
              </a:spcAft>
              <a:buFont typeface="Arial" panose="020B0604020202020204" pitchFamily="34" charset="0"/>
              <a:buChar char="•"/>
            </a:pPr>
            <a:r>
              <a:rPr lang="en-GB" sz="2400" dirty="0">
                <a:latin typeface="Arial" panose="020B0604020202020204" pitchFamily="34" charset="0"/>
                <a:cs typeface="Arial" panose="020B0604020202020204" pitchFamily="34" charset="0"/>
              </a:rPr>
              <a:t>The amount of energy increases as the weight of the rocket gets heavier</a:t>
            </a: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pic>
        <p:nvPicPr>
          <p:cNvPr id="5" name="Picture 2">
            <a:extLst>
              <a:ext uri="{FF2B5EF4-FFF2-40B4-BE49-F238E27FC236}">
                <a16:creationId xmlns:a16="http://schemas.microsoft.com/office/drawing/2014/main" id="{E315AA9D-469D-0DCB-E2B5-5C452A8625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4494" y="1946900"/>
            <a:ext cx="1957388"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7078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162" y="983965"/>
            <a:ext cx="7886700" cy="902842"/>
          </a:xfrm>
        </p:spPr>
        <p:txBody>
          <a:bodyPr>
            <a:normAutofit/>
          </a:bodyPr>
          <a:lstStyle/>
          <a:p>
            <a:r>
              <a:rPr lang="en-GB" sz="3600" b="1" dirty="0">
                <a:latin typeface="Arial" panose="020B0604020202020204" pitchFamily="34" charset="0"/>
                <a:cs typeface="Arial" panose="020B0604020202020204" pitchFamily="34" charset="0"/>
              </a:rPr>
              <a:t>What is escape velocity?</a:t>
            </a:r>
            <a:endParaRPr lang="en-GB" sz="3600" dirty="0"/>
          </a:p>
        </p:txBody>
      </p:sp>
      <p:sp>
        <p:nvSpPr>
          <p:cNvPr id="3" name="Content Placeholder 2"/>
          <p:cNvSpPr>
            <a:spLocks noGrp="1"/>
          </p:cNvSpPr>
          <p:nvPr>
            <p:ph idx="1"/>
          </p:nvPr>
        </p:nvSpPr>
        <p:spPr>
          <a:xfrm>
            <a:off x="153162" y="1719390"/>
            <a:ext cx="6229350" cy="4215066"/>
          </a:xfrm>
        </p:spPr>
        <p:txBody>
          <a:bodyPr>
            <a:normAutofit/>
          </a:bodyPr>
          <a:lstStyle/>
          <a:p>
            <a:r>
              <a:rPr lang="en-GB" sz="2400" dirty="0"/>
              <a:t>Scientists have known for over 200 years that anything that goes fast enough straight up can ‘escape’ the earth and fly into space.</a:t>
            </a:r>
          </a:p>
          <a:p>
            <a:r>
              <a:rPr lang="en-GB" sz="2400" dirty="0"/>
              <a:t>This rate of movement is called the ‘escape velocity’.</a:t>
            </a:r>
          </a:p>
          <a:p>
            <a:r>
              <a:rPr lang="en-GB" sz="2400" dirty="0"/>
              <a:t>They knew this because the maths said so. Sir Isaac Newton proved it but some still didn’t believe it.</a:t>
            </a:r>
          </a:p>
          <a:p>
            <a:r>
              <a:rPr lang="en-GB" sz="2400" dirty="0"/>
              <a:t>It wasn’t until the launch of the first satellite into space in 1957 that it was really used for real.</a:t>
            </a:r>
          </a:p>
        </p:txBody>
      </p:sp>
      <p:grpSp>
        <p:nvGrpSpPr>
          <p:cNvPr id="6" name="Group 5"/>
          <p:cNvGrpSpPr/>
          <p:nvPr/>
        </p:nvGrpSpPr>
        <p:grpSpPr>
          <a:xfrm>
            <a:off x="6098925" y="1719390"/>
            <a:ext cx="2891913" cy="4020782"/>
            <a:chOff x="6252087" y="1151382"/>
            <a:chExt cx="2891913" cy="4020782"/>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2087" y="1151382"/>
              <a:ext cx="2891913" cy="3082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885432" y="4248834"/>
              <a:ext cx="1800749" cy="923330"/>
            </a:xfrm>
            <a:prstGeom prst="rect">
              <a:avLst/>
            </a:prstGeom>
            <a:noFill/>
          </p:spPr>
          <p:txBody>
            <a:bodyPr wrap="none" rtlCol="0">
              <a:spAutoFit/>
            </a:bodyPr>
            <a:lstStyle/>
            <a:p>
              <a:pPr algn="ctr"/>
              <a:r>
                <a:rPr lang="en-GB" dirty="0"/>
                <a:t>Sir Isaac Newton.</a:t>
              </a:r>
            </a:p>
            <a:p>
              <a:pPr algn="ctr"/>
              <a:r>
                <a:rPr lang="en-GB" dirty="0"/>
                <a:t>1643-1727</a:t>
              </a:r>
            </a:p>
            <a:p>
              <a:pPr algn="ctr"/>
              <a:r>
                <a:rPr lang="en-GB" dirty="0"/>
                <a:t>(Great Hair)</a:t>
              </a:r>
            </a:p>
          </p:txBody>
        </p:sp>
      </p:grpSp>
    </p:spTree>
    <p:extLst>
      <p:ext uri="{BB962C8B-B14F-4D97-AF65-F5344CB8AC3E}">
        <p14:creationId xmlns:p14="http://schemas.microsoft.com/office/powerpoint/2010/main" val="2332138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63E802B-95AB-4575-A1C4-60FF5CBF0D58}"/>
              </a:ext>
            </a:extLst>
          </p:cNvPr>
          <p:cNvSpPr>
            <a:spLocks noGrp="1"/>
          </p:cNvSpPr>
          <p:nvPr>
            <p:ph type="title"/>
          </p:nvPr>
        </p:nvSpPr>
        <p:spPr>
          <a:xfrm>
            <a:off x="231036" y="1148929"/>
            <a:ext cx="7520581" cy="680519"/>
          </a:xfrm>
        </p:spPr>
        <p:txBody>
          <a:bodyPr>
            <a:normAutofit/>
          </a:bodyPr>
          <a:lstStyle/>
          <a:p>
            <a:r>
              <a:rPr lang="en-GB" sz="3600" b="1" dirty="0">
                <a:latin typeface="Arial" panose="020B0604020202020204" pitchFamily="34" charset="0"/>
                <a:cs typeface="Arial" panose="020B0604020202020204" pitchFamily="34" charset="0"/>
              </a:rPr>
              <a:t>Escape velocity</a:t>
            </a:r>
          </a:p>
        </p:txBody>
      </p:sp>
      <p:sp>
        <p:nvSpPr>
          <p:cNvPr id="4" name="TextBox 3">
            <a:extLst>
              <a:ext uri="{FF2B5EF4-FFF2-40B4-BE49-F238E27FC236}">
                <a16:creationId xmlns:a16="http://schemas.microsoft.com/office/drawing/2014/main" id="{F235A329-F13A-4775-9DE3-B3855F3CDB81}"/>
              </a:ext>
            </a:extLst>
          </p:cNvPr>
          <p:cNvSpPr txBox="1"/>
          <p:nvPr/>
        </p:nvSpPr>
        <p:spPr>
          <a:xfrm>
            <a:off x="231038" y="1851871"/>
            <a:ext cx="8201762" cy="3785652"/>
          </a:xfrm>
          <a:prstGeom prst="rect">
            <a:avLst/>
          </a:prstGeom>
          <a:noFill/>
        </p:spPr>
        <p:txBody>
          <a:bodyPr wrap="square">
            <a:spAutoFit/>
          </a:bodyPr>
          <a:lstStyle/>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At the Earth’s surface, if atmospheric resistance is disregarded, escape velocity = 11.2 km/s</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That is equivalent to 40,320 km/h or 25,053 miles per hour!</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For comparison, the speed of sound is just 1225 km/h – so escape velocity is 32.9 x the speed of sound!</a:t>
            </a: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At the surface of the moon the escape velocity is approximately 2.4 km/s</a:t>
            </a:r>
          </a:p>
        </p:txBody>
      </p:sp>
    </p:spTree>
    <p:extLst>
      <p:ext uri="{BB962C8B-B14F-4D97-AF65-F5344CB8AC3E}">
        <p14:creationId xmlns:p14="http://schemas.microsoft.com/office/powerpoint/2010/main" val="2910977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63E802B-95AB-4575-A1C4-60FF5CBF0D58}"/>
              </a:ext>
            </a:extLst>
          </p:cNvPr>
          <p:cNvSpPr>
            <a:spLocks noGrp="1"/>
          </p:cNvSpPr>
          <p:nvPr>
            <p:ph type="title"/>
          </p:nvPr>
        </p:nvSpPr>
        <p:spPr>
          <a:xfrm>
            <a:off x="231035" y="1087357"/>
            <a:ext cx="7520581" cy="680519"/>
          </a:xfrm>
        </p:spPr>
        <p:txBody>
          <a:bodyPr>
            <a:normAutofit/>
          </a:bodyPr>
          <a:lstStyle/>
          <a:p>
            <a:r>
              <a:rPr lang="en-GB" sz="3600" b="1" dirty="0">
                <a:latin typeface="Arial" panose="020B0604020202020204" pitchFamily="34" charset="0"/>
                <a:cs typeface="Arial" panose="020B0604020202020204" pitchFamily="34" charset="0"/>
              </a:rPr>
              <a:t>Energy formula</a:t>
            </a:r>
          </a:p>
        </p:txBody>
      </p:sp>
      <p:sp>
        <p:nvSpPr>
          <p:cNvPr id="4" name="TextBox 3">
            <a:extLst>
              <a:ext uri="{FF2B5EF4-FFF2-40B4-BE49-F238E27FC236}">
                <a16:creationId xmlns:a16="http://schemas.microsoft.com/office/drawing/2014/main" id="{F235A329-F13A-4775-9DE3-B3855F3CDB81}"/>
              </a:ext>
            </a:extLst>
          </p:cNvPr>
          <p:cNvSpPr txBox="1"/>
          <p:nvPr/>
        </p:nvSpPr>
        <p:spPr>
          <a:xfrm>
            <a:off x="231035" y="1738883"/>
            <a:ext cx="8506563" cy="830997"/>
          </a:xfrm>
          <a:prstGeom prst="rect">
            <a:avLst/>
          </a:prstGeom>
          <a:noFill/>
        </p:spPr>
        <p:txBody>
          <a:bodyPr wrap="square">
            <a:spAutoFit/>
          </a:bodyPr>
          <a:lstStyle/>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To calculate the amount of energy needed for something to reach escape velocity we can use the formula:</a:t>
            </a:r>
          </a:p>
        </p:txBody>
      </p:sp>
      <p:sp>
        <p:nvSpPr>
          <p:cNvPr id="12" name="Rectangle 11">
            <a:extLst>
              <a:ext uri="{FF2B5EF4-FFF2-40B4-BE49-F238E27FC236}">
                <a16:creationId xmlns:a16="http://schemas.microsoft.com/office/drawing/2014/main" id="{23DC24F0-2E8F-F10C-DD90-1D92F6F0911D}"/>
              </a:ext>
            </a:extLst>
          </p:cNvPr>
          <p:cNvSpPr/>
          <p:nvPr/>
        </p:nvSpPr>
        <p:spPr>
          <a:xfrm>
            <a:off x="2590287" y="3290966"/>
            <a:ext cx="346120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E = ½ mv</a:t>
            </a:r>
            <a:r>
              <a:rPr lang="en-US" sz="5400" b="1" cap="none" spc="0" baseline="30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2</a:t>
            </a:r>
          </a:p>
        </p:txBody>
      </p:sp>
      <p:sp>
        <p:nvSpPr>
          <p:cNvPr id="13" name="Oval Callout 5">
            <a:extLst>
              <a:ext uri="{FF2B5EF4-FFF2-40B4-BE49-F238E27FC236}">
                <a16:creationId xmlns:a16="http://schemas.microsoft.com/office/drawing/2014/main" id="{02041BFB-6ED2-448A-C772-6A146817F7E3}"/>
              </a:ext>
            </a:extLst>
          </p:cNvPr>
          <p:cNvSpPr/>
          <p:nvPr/>
        </p:nvSpPr>
        <p:spPr>
          <a:xfrm>
            <a:off x="6920662" y="3723387"/>
            <a:ext cx="1964116" cy="799042"/>
          </a:xfrm>
          <a:prstGeom prst="wedgeEllipseCallout">
            <a:avLst>
              <a:gd name="adj1" fmla="val -116183"/>
              <a:gd name="adj2" fmla="val -142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latin typeface="Arial" panose="020B0604020202020204" pitchFamily="34" charset="0"/>
                <a:cs typeface="Arial" panose="020B0604020202020204" pitchFamily="34" charset="0"/>
              </a:rPr>
              <a:t>Velocity</a:t>
            </a:r>
          </a:p>
        </p:txBody>
      </p:sp>
      <p:sp>
        <p:nvSpPr>
          <p:cNvPr id="14" name="Oval Callout 6">
            <a:extLst>
              <a:ext uri="{FF2B5EF4-FFF2-40B4-BE49-F238E27FC236}">
                <a16:creationId xmlns:a16="http://schemas.microsoft.com/office/drawing/2014/main" id="{1A44D550-6E97-FAA3-463B-E40B49823112}"/>
              </a:ext>
            </a:extLst>
          </p:cNvPr>
          <p:cNvSpPr/>
          <p:nvPr/>
        </p:nvSpPr>
        <p:spPr>
          <a:xfrm>
            <a:off x="5135745" y="2586792"/>
            <a:ext cx="1481328" cy="670792"/>
          </a:xfrm>
          <a:prstGeom prst="wedgeEllipseCallout">
            <a:avLst>
              <a:gd name="adj1" fmla="val -56604"/>
              <a:gd name="adj2" fmla="val 983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latin typeface="Arial" panose="020B0604020202020204" pitchFamily="34" charset="0"/>
                <a:cs typeface="Arial" panose="020B0604020202020204" pitchFamily="34" charset="0"/>
              </a:rPr>
              <a:t>Mass</a:t>
            </a:r>
          </a:p>
        </p:txBody>
      </p:sp>
      <p:sp>
        <p:nvSpPr>
          <p:cNvPr id="15" name="Oval Callout 7">
            <a:extLst>
              <a:ext uri="{FF2B5EF4-FFF2-40B4-BE49-F238E27FC236}">
                <a16:creationId xmlns:a16="http://schemas.microsoft.com/office/drawing/2014/main" id="{B656E644-CB67-3372-772D-80DC3CA7B0F8}"/>
              </a:ext>
            </a:extLst>
          </p:cNvPr>
          <p:cNvSpPr/>
          <p:nvPr/>
        </p:nvSpPr>
        <p:spPr>
          <a:xfrm>
            <a:off x="238438" y="3452116"/>
            <a:ext cx="1906872" cy="670792"/>
          </a:xfrm>
          <a:prstGeom prst="wedgeEllipseCallout">
            <a:avLst>
              <a:gd name="adj1" fmla="val 82424"/>
              <a:gd name="adj2" fmla="val 16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latin typeface="Arial" panose="020B0604020202020204" pitchFamily="34" charset="0"/>
                <a:cs typeface="Arial" panose="020B0604020202020204" pitchFamily="34" charset="0"/>
              </a:rPr>
              <a:t>Energy</a:t>
            </a:r>
          </a:p>
        </p:txBody>
      </p:sp>
      <p:sp>
        <p:nvSpPr>
          <p:cNvPr id="2" name="TextBox 1">
            <a:extLst>
              <a:ext uri="{FF2B5EF4-FFF2-40B4-BE49-F238E27FC236}">
                <a16:creationId xmlns:a16="http://schemas.microsoft.com/office/drawing/2014/main" id="{75029D3D-9878-51F9-7419-E69EBEE497B6}"/>
              </a:ext>
            </a:extLst>
          </p:cNvPr>
          <p:cNvSpPr txBox="1"/>
          <p:nvPr/>
        </p:nvSpPr>
        <p:spPr>
          <a:xfrm>
            <a:off x="318718" y="4570314"/>
            <a:ext cx="8506563" cy="1200329"/>
          </a:xfrm>
          <a:prstGeom prst="rect">
            <a:avLst/>
          </a:prstGeom>
          <a:noFill/>
        </p:spPr>
        <p:txBody>
          <a:bodyPr wrap="square">
            <a:spAutoFit/>
          </a:bodyPr>
          <a:lstStyle/>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E is for energy, measured in joules (J)</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m stands for mass, measured kilograms (kg)</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v stands for velocity, measured in metres per second (m/s)</a:t>
            </a:r>
          </a:p>
        </p:txBody>
      </p:sp>
    </p:spTree>
    <p:extLst>
      <p:ext uri="{BB962C8B-B14F-4D97-AF65-F5344CB8AC3E}">
        <p14:creationId xmlns:p14="http://schemas.microsoft.com/office/powerpoint/2010/main" val="1731415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63E802B-95AB-4575-A1C4-60FF5CBF0D58}"/>
              </a:ext>
            </a:extLst>
          </p:cNvPr>
          <p:cNvSpPr>
            <a:spLocks noGrp="1"/>
          </p:cNvSpPr>
          <p:nvPr>
            <p:ph type="title"/>
          </p:nvPr>
        </p:nvSpPr>
        <p:spPr>
          <a:xfrm>
            <a:off x="231036" y="1108283"/>
            <a:ext cx="3396085" cy="680519"/>
          </a:xfrm>
        </p:spPr>
        <p:txBody>
          <a:bodyPr>
            <a:normAutofit/>
          </a:bodyPr>
          <a:lstStyle/>
          <a:p>
            <a:r>
              <a:rPr lang="en-GB" sz="3600" b="1" dirty="0">
                <a:latin typeface="Arial" panose="020B0604020202020204" pitchFamily="34" charset="0"/>
                <a:cs typeface="Arial" panose="020B0604020202020204" pitchFamily="34" charset="0"/>
              </a:rPr>
              <a:t>Rocket mass</a:t>
            </a:r>
          </a:p>
        </p:txBody>
      </p:sp>
      <p:sp>
        <p:nvSpPr>
          <p:cNvPr id="4" name="TextBox 3">
            <a:extLst>
              <a:ext uri="{FF2B5EF4-FFF2-40B4-BE49-F238E27FC236}">
                <a16:creationId xmlns:a16="http://schemas.microsoft.com/office/drawing/2014/main" id="{F235A329-F13A-4775-9DE3-B3855F3CDB81}"/>
              </a:ext>
            </a:extLst>
          </p:cNvPr>
          <p:cNvSpPr txBox="1"/>
          <p:nvPr/>
        </p:nvSpPr>
        <p:spPr>
          <a:xfrm>
            <a:off x="231036" y="1802785"/>
            <a:ext cx="5086922" cy="4401205"/>
          </a:xfrm>
          <a:prstGeom prst="rect">
            <a:avLst/>
          </a:prstGeom>
          <a:noFill/>
        </p:spPr>
        <p:txBody>
          <a:bodyPr wrap="square">
            <a:spAutoFit/>
          </a:bodyPr>
          <a:lstStyle/>
          <a:p>
            <a:pPr marL="342900" indent="-342900">
              <a:spcAft>
                <a:spcPts val="900"/>
              </a:spcAft>
              <a:buFont typeface="Arial" panose="020B0604020202020204" pitchFamily="34" charset="0"/>
              <a:buChar char="•"/>
            </a:pPr>
            <a:r>
              <a:rPr lang="en-GB" sz="2400" dirty="0">
                <a:latin typeface="Arial" panose="020B0604020202020204" pitchFamily="34" charset="0"/>
                <a:cs typeface="Arial" panose="020B0604020202020204" pitchFamily="34" charset="0"/>
              </a:rPr>
              <a:t>The biggest rocket ever was the Saturn V</a:t>
            </a:r>
          </a:p>
          <a:p>
            <a:pPr marL="342900" indent="-342900">
              <a:spcAft>
                <a:spcPts val="900"/>
              </a:spcAft>
              <a:buFont typeface="Arial" panose="020B0604020202020204" pitchFamily="34" charset="0"/>
              <a:buChar char="•"/>
            </a:pPr>
            <a:r>
              <a:rPr lang="en-GB" sz="2400" dirty="0">
                <a:latin typeface="Arial" panose="020B0604020202020204" pitchFamily="34" charset="0"/>
                <a:cs typeface="Arial" panose="020B0604020202020204" pitchFamily="34" charset="0"/>
              </a:rPr>
              <a:t>It launched the NASA Apollo missions into space</a:t>
            </a:r>
          </a:p>
          <a:p>
            <a:pPr marL="342900" indent="-342900">
              <a:spcAft>
                <a:spcPts val="900"/>
              </a:spcAft>
              <a:buFont typeface="Arial" panose="020B0604020202020204" pitchFamily="34" charset="0"/>
              <a:buChar char="•"/>
            </a:pPr>
            <a:r>
              <a:rPr lang="en-GB" sz="2400" dirty="0">
                <a:latin typeface="Arial" panose="020B0604020202020204" pitchFamily="34" charset="0"/>
                <a:cs typeface="Arial" panose="020B0604020202020204" pitchFamily="34" charset="0"/>
              </a:rPr>
              <a:t>It had a mass of 2.8 million kilograms = 2,800,000 kg</a:t>
            </a:r>
          </a:p>
          <a:p>
            <a:pPr marL="342900" indent="-342900">
              <a:spcAft>
                <a:spcPts val="900"/>
              </a:spcAft>
              <a:buFont typeface="Arial" panose="020B0604020202020204" pitchFamily="34" charset="0"/>
              <a:buChar char="•"/>
            </a:pPr>
            <a:r>
              <a:rPr lang="en-GB" sz="2400" dirty="0">
                <a:latin typeface="Arial" panose="020B0604020202020204" pitchFamily="34" charset="0"/>
                <a:cs typeface="Arial" panose="020B0604020202020204" pitchFamily="34" charset="0"/>
              </a:rPr>
              <a:t>Most of that was fuel to launch the rocket itself!</a:t>
            </a:r>
          </a:p>
          <a:p>
            <a:pPr marL="342900" indent="-342900">
              <a:spcAft>
                <a:spcPts val="900"/>
              </a:spcAft>
              <a:buFont typeface="Arial" panose="020B0604020202020204" pitchFamily="34" charset="0"/>
              <a:buChar char="•"/>
            </a:pPr>
            <a:r>
              <a:rPr lang="en-GB" sz="2400" dirty="0">
                <a:latin typeface="Arial" panose="020B0604020202020204" pitchFamily="34" charset="0"/>
                <a:cs typeface="Arial" panose="020B0604020202020204" pitchFamily="34" charset="0"/>
              </a:rPr>
              <a:t>The newer Space X rockets have a mass of 1,420,788 kg</a:t>
            </a:r>
          </a:p>
        </p:txBody>
      </p:sp>
      <p:pic>
        <p:nvPicPr>
          <p:cNvPr id="2050" name="Picture 2" descr="Rocket, Nasa, Saturn V, Future, Space, Technology">
            <a:extLst>
              <a:ext uri="{FF2B5EF4-FFF2-40B4-BE49-F238E27FC236}">
                <a16:creationId xmlns:a16="http://schemas.microsoft.com/office/drawing/2014/main" id="{5FEF5D4F-C5E3-7BBF-CB80-B48A89E016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6880" y="1542548"/>
            <a:ext cx="3175000" cy="4329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5024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63E802B-95AB-4575-A1C4-60FF5CBF0D58}"/>
              </a:ext>
            </a:extLst>
          </p:cNvPr>
          <p:cNvSpPr>
            <a:spLocks noGrp="1"/>
          </p:cNvSpPr>
          <p:nvPr>
            <p:ph type="title"/>
          </p:nvPr>
        </p:nvSpPr>
        <p:spPr>
          <a:xfrm>
            <a:off x="231036" y="1154621"/>
            <a:ext cx="6860643" cy="680519"/>
          </a:xfrm>
        </p:spPr>
        <p:txBody>
          <a:bodyPr>
            <a:normAutofit/>
          </a:bodyPr>
          <a:lstStyle/>
          <a:p>
            <a:r>
              <a:rPr lang="en-GB" sz="3600" b="1" dirty="0">
                <a:latin typeface="Arial" panose="020B0604020202020204" pitchFamily="34" charset="0"/>
                <a:cs typeface="Arial" panose="020B0604020202020204" pitchFamily="34" charset="0"/>
              </a:rPr>
              <a:t>Calculation for Space X rocket</a:t>
            </a:r>
          </a:p>
        </p:txBody>
      </p:sp>
      <p:sp>
        <p:nvSpPr>
          <p:cNvPr id="4" name="TextBox 3">
            <a:extLst>
              <a:ext uri="{FF2B5EF4-FFF2-40B4-BE49-F238E27FC236}">
                <a16:creationId xmlns:a16="http://schemas.microsoft.com/office/drawing/2014/main" id="{F235A329-F13A-4775-9DE3-B3855F3CDB81}"/>
              </a:ext>
            </a:extLst>
          </p:cNvPr>
          <p:cNvSpPr txBox="1"/>
          <p:nvPr/>
        </p:nvSpPr>
        <p:spPr>
          <a:xfrm>
            <a:off x="231038" y="1851871"/>
            <a:ext cx="8564046" cy="3062377"/>
          </a:xfrm>
          <a:prstGeom prst="rect">
            <a:avLst/>
          </a:prstGeom>
          <a:noFill/>
        </p:spPr>
        <p:txBody>
          <a:bodyPr wrap="square">
            <a:spAutoFit/>
          </a:bodyPr>
          <a:lstStyle/>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Escape velocity is 11.2 km/s, which is 11200 m/s</a:t>
            </a: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The Space X Falcon has a mass of 1,420,788 kg</a:t>
            </a: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So, E = ½ mv</a:t>
            </a:r>
            <a:r>
              <a:rPr lang="en-GB" sz="2400" baseline="30000" dirty="0">
                <a:latin typeface="Arial" panose="020B0604020202020204" pitchFamily="34" charset="0"/>
                <a:cs typeface="Arial" panose="020B0604020202020204" pitchFamily="34" charset="0"/>
              </a:rPr>
              <a:t>2</a:t>
            </a:r>
            <a:r>
              <a:rPr lang="en-GB" sz="2400" dirty="0">
                <a:latin typeface="Arial" panose="020B0604020202020204" pitchFamily="34" charset="0"/>
                <a:cs typeface="Arial" panose="020B0604020202020204" pitchFamily="34" charset="0"/>
              </a:rPr>
              <a:t> = ½ (1,420,788 x 11200</a:t>
            </a:r>
            <a:r>
              <a:rPr lang="en-GB" sz="2400" baseline="30000" dirty="0">
                <a:latin typeface="Arial" panose="020B0604020202020204" pitchFamily="34" charset="0"/>
                <a:cs typeface="Arial" panose="020B0604020202020204" pitchFamily="34" charset="0"/>
              </a:rPr>
              <a:t>2</a:t>
            </a:r>
            <a:r>
              <a:rPr lang="en-GB" sz="2400" dirty="0">
                <a:latin typeface="Arial" panose="020B0604020202020204" pitchFamily="34" charset="0"/>
                <a:cs typeface="Arial" panose="020B0604020202020204" pitchFamily="34" charset="0"/>
              </a:rPr>
              <a:t>)</a:t>
            </a:r>
          </a:p>
          <a:p>
            <a:pPr algn="ctr">
              <a:spcBef>
                <a:spcPts val="1200"/>
              </a:spcBef>
              <a:spcAft>
                <a:spcPts val="1200"/>
              </a:spcAft>
            </a:pPr>
            <a:r>
              <a:rPr lang="en-GB" sz="2800" dirty="0">
                <a:latin typeface="Arial" panose="020B0604020202020204" pitchFamily="34" charset="0"/>
                <a:cs typeface="Arial" panose="020B0604020202020204" pitchFamily="34" charset="0"/>
              </a:rPr>
              <a:t>E = </a:t>
            </a:r>
            <a:r>
              <a:rPr lang="en-GB" sz="2800" b="1" u="sng" dirty="0">
                <a:latin typeface="Arial" panose="020B0604020202020204" pitchFamily="34" charset="0"/>
                <a:cs typeface="Arial" panose="020B0604020202020204" pitchFamily="34" charset="0"/>
              </a:rPr>
              <a:t>89,111,823,360,000 J</a:t>
            </a:r>
            <a:r>
              <a:rPr lang="en-GB" sz="2800" dirty="0">
                <a:latin typeface="Arial" panose="020B0604020202020204" pitchFamily="34" charset="0"/>
                <a:cs typeface="Arial" panose="020B0604020202020204" pitchFamily="34" charset="0"/>
              </a:rPr>
              <a:t>, or </a:t>
            </a:r>
            <a:r>
              <a:rPr lang="en-GB" sz="2800" b="1" u="sng" dirty="0">
                <a:latin typeface="Arial" panose="020B0604020202020204" pitchFamily="34" charset="0"/>
                <a:cs typeface="Arial" panose="020B0604020202020204" pitchFamily="34" charset="0"/>
              </a:rPr>
              <a:t>8.9 x 10</a:t>
            </a:r>
            <a:r>
              <a:rPr lang="en-GB" sz="2800" b="1" u="sng" baseline="30000" dirty="0">
                <a:latin typeface="Arial" panose="020B0604020202020204" pitchFamily="34" charset="0"/>
                <a:cs typeface="Arial" panose="020B0604020202020204" pitchFamily="34" charset="0"/>
              </a:rPr>
              <a:t>13</a:t>
            </a:r>
            <a:r>
              <a:rPr lang="en-GB" sz="2800" b="1" u="sng" dirty="0">
                <a:latin typeface="Arial" panose="020B0604020202020204" pitchFamily="34" charset="0"/>
                <a:cs typeface="Arial" panose="020B0604020202020204" pitchFamily="34" charset="0"/>
              </a:rPr>
              <a:t> J</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That’s a very big number indeed!</a:t>
            </a:r>
          </a:p>
          <a:p>
            <a:pPr marL="342900" indent="-342900">
              <a:spcBef>
                <a:spcPts val="1200"/>
              </a:spcBef>
              <a:buFont typeface="Arial" panose="020B0604020202020204" pitchFamily="34" charset="0"/>
              <a:buChar char="•"/>
            </a:pPr>
            <a:r>
              <a:rPr lang="en-GB" sz="2400" dirty="0">
                <a:latin typeface="Arial" panose="020B0604020202020204" pitchFamily="34" charset="0"/>
                <a:cs typeface="Arial" panose="020B0604020202020204" pitchFamily="34" charset="0"/>
              </a:rPr>
              <a:t>Perform the same calculation for the Saturn V rocket</a:t>
            </a:r>
          </a:p>
        </p:txBody>
      </p:sp>
    </p:spTree>
    <p:extLst>
      <p:ext uri="{BB962C8B-B14F-4D97-AF65-F5344CB8AC3E}">
        <p14:creationId xmlns:p14="http://schemas.microsoft.com/office/powerpoint/2010/main" val="21426856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69DE3128220CF47872A602B9692B927" ma:contentTypeVersion="15" ma:contentTypeDescription="Create a new document." ma:contentTypeScope="" ma:versionID="41e51e0e96be5cf8800f66615ba1924f">
  <xsd:schema xmlns:xsd="http://www.w3.org/2001/XMLSchema" xmlns:xs="http://www.w3.org/2001/XMLSchema" xmlns:p="http://schemas.microsoft.com/office/2006/metadata/properties" xmlns:ns2="d4b9b89f-fcbd-4e0a-992a-02cb173aaa5d" xmlns:ns3="97a34718-32dd-44ef-b698-9cada77154aa" targetNamespace="http://schemas.microsoft.com/office/2006/metadata/properties" ma:root="true" ma:fieldsID="0cbe8f3ee52cd39c9490f124ffa50552" ns2:_="" ns3:_="">
    <xsd:import namespace="d4b9b89f-fcbd-4e0a-992a-02cb173aaa5d"/>
    <xsd:import namespace="97a34718-32dd-44ef-b698-9cada77154a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2:MediaServiceDateTaken"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b9b89f-fcbd-4e0a-992a-02cb173aaa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6b8a1ee5-7121-483f-8812-9dc01c95b52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7a34718-32dd-44ef-b698-9cada77154aa"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91e6698-4871-45ef-9d2c-3c45bdb15952}" ma:internalName="TaxCatchAll" ma:showField="CatchAllData" ma:web="97a34718-32dd-44ef-b698-9cada77154aa">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7a34718-32dd-44ef-b698-9cada77154aa" xsi:nil="true"/>
    <lcf76f155ced4ddcb4097134ff3c332f xmlns="d4b9b89f-fcbd-4e0a-992a-02cb173aaa5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1EDE9DF-50CB-497C-A1A7-88EB32B34DE0}"/>
</file>

<file path=customXml/itemProps2.xml><?xml version="1.0" encoding="utf-8"?>
<ds:datastoreItem xmlns:ds="http://schemas.openxmlformats.org/officeDocument/2006/customXml" ds:itemID="{09BF0C2F-02BC-4C72-ACB2-E72CCAB0457D}"/>
</file>

<file path=customXml/itemProps3.xml><?xml version="1.0" encoding="utf-8"?>
<ds:datastoreItem xmlns:ds="http://schemas.openxmlformats.org/officeDocument/2006/customXml" ds:itemID="{9CEFF5F1-21FA-44C1-8FC4-D43C86FB249E}"/>
</file>

<file path=docProps/app.xml><?xml version="1.0" encoding="utf-8"?>
<Properties xmlns="http://schemas.openxmlformats.org/officeDocument/2006/extended-properties" xmlns:vt="http://schemas.openxmlformats.org/officeDocument/2006/docPropsVTypes">
  <Template>Office Theme</Template>
  <TotalTime>774</TotalTime>
  <Words>600</Words>
  <Application>Microsoft Office PowerPoint</Application>
  <PresentationFormat>On-screen Show (4:3)</PresentationFormat>
  <Paragraphs>60</Paragraphs>
  <Slides>8</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Segoe UI Emoji</vt:lpstr>
      <vt:lpstr>Symbol</vt:lpstr>
      <vt:lpstr>Times New Roman</vt:lpstr>
      <vt:lpstr>Office Theme</vt:lpstr>
      <vt:lpstr>PowerPoint Presentation</vt:lpstr>
      <vt:lpstr>PowerPoint Presentation</vt:lpstr>
      <vt:lpstr>Context – blast off!</vt:lpstr>
      <vt:lpstr>What is escape velocity?</vt:lpstr>
      <vt:lpstr>Escape velocity</vt:lpstr>
      <vt:lpstr>Energy formula</vt:lpstr>
      <vt:lpstr>Rocket mass</vt:lpstr>
      <vt:lpstr>Calculation for Space X rocket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Flying high presentation</dc:title>
  <dc:subject>Calculating the amount of energy needed to launch a rocket into space</dc:subject>
  <dc:creator>Attainment in Education</dc:creator>
  <cp:keywords>energy, escape velocity, formulae, future of flight, gravity, mass, rocket, satellite, space, KS3 Motion and forces, Calculate results and interpret</cp:keywords>
  <cp:lastModifiedBy>Jacqueline Elton</cp:lastModifiedBy>
  <cp:revision>118</cp:revision>
  <dcterms:created xsi:type="dcterms:W3CDTF">2017-06-28T15:11:57Z</dcterms:created>
  <dcterms:modified xsi:type="dcterms:W3CDTF">2024-07-23T11:09:00Z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0x010100469DE3128220CF47872A602B9692B927</vt:lpwstr>
  </property>
</Properties>
</file>