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9" r:id="rId2"/>
    <p:sldId id="260" r:id="rId3"/>
    <p:sldId id="278" r:id="rId4"/>
    <p:sldId id="264" r:id="rId5"/>
    <p:sldId id="279" r:id="rId6"/>
    <p:sldId id="280" r:id="rId7"/>
    <p:sldId id="281"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p:restoredTop sz="90980" autoAdjust="0"/>
  </p:normalViewPr>
  <p:slideViewPr>
    <p:cSldViewPr snapToGrid="0" snapToObjects="1">
      <p:cViewPr varScale="1">
        <p:scale>
          <a:sx n="75" d="100"/>
          <a:sy n="75" d="100"/>
        </p:scale>
        <p:origin x="1666"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7F889-9E18-41E6-8973-F6D11122191D}" type="datetimeFigureOut">
              <a:rPr lang="en-GB" smtClean="0"/>
              <a:t>23/07/2024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FFA728-7C25-4CCC-8013-DCE6384EC718}" type="slidenum">
              <a:rPr lang="en-GB" smtClean="0"/>
              <a:t>‹#›</a:t>
            </a:fld>
            <a:endParaRPr lang="en-GB"/>
          </a:p>
        </p:txBody>
      </p:sp>
    </p:spTree>
    <p:extLst>
      <p:ext uri="{BB962C8B-B14F-4D97-AF65-F5344CB8AC3E}">
        <p14:creationId xmlns:p14="http://schemas.microsoft.com/office/powerpoint/2010/main" val="2536835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3</a:t>
            </a:fld>
            <a:endParaRPr lang="en-GB"/>
          </a:p>
        </p:txBody>
      </p:sp>
    </p:spTree>
    <p:extLst>
      <p:ext uri="{BB962C8B-B14F-4D97-AF65-F5344CB8AC3E}">
        <p14:creationId xmlns:p14="http://schemas.microsoft.com/office/powerpoint/2010/main" val="231348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defRPr/>
            </a:pPr>
            <a:r>
              <a:rPr lang="en-GB" dirty="0"/>
              <a:t>Source of escape velocity value https://www.britannica.com/science/escape-velocity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Learners could be asked to think of something really fast and work out whether it is faster or slower than escape velocity.</a:t>
            </a:r>
          </a:p>
          <a:p>
            <a:pPr marL="0" indent="0">
              <a:lnSpc>
                <a:spcPct val="100000"/>
              </a:lnSpc>
              <a:spcBef>
                <a:spcPts val="0"/>
              </a:spcBef>
              <a:buNone/>
              <a:defRPr/>
            </a:pPr>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5</a:t>
            </a:fld>
            <a:endParaRPr lang="en-GB"/>
          </a:p>
        </p:txBody>
      </p:sp>
    </p:spTree>
    <p:extLst>
      <p:ext uri="{BB962C8B-B14F-4D97-AF65-F5344CB8AC3E}">
        <p14:creationId xmlns:p14="http://schemas.microsoft.com/office/powerpoint/2010/main" val="354083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6</a:t>
            </a:fld>
            <a:endParaRPr lang="en-GB"/>
          </a:p>
        </p:txBody>
      </p:sp>
    </p:spTree>
    <p:extLst>
      <p:ext uri="{BB962C8B-B14F-4D97-AF65-F5344CB8AC3E}">
        <p14:creationId xmlns:p14="http://schemas.microsoft.com/office/powerpoint/2010/main" val="259337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https://www.nasa.gov/audience/forstudents/5-8/features/nasa-knows/what-was-the-saturn-v-58.html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https://www.spacex.com/vehicles/falcon-heavy/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7</a:t>
            </a:fld>
            <a:endParaRPr lang="en-GB"/>
          </a:p>
        </p:txBody>
      </p:sp>
    </p:spTree>
    <p:extLst>
      <p:ext uri="{BB962C8B-B14F-4D97-AF65-F5344CB8AC3E}">
        <p14:creationId xmlns:p14="http://schemas.microsoft.com/office/powerpoint/2010/main" val="4146840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8</a:t>
            </a:fld>
            <a:endParaRPr lang="en-GB"/>
          </a:p>
        </p:txBody>
      </p:sp>
    </p:spTree>
    <p:extLst>
      <p:ext uri="{BB962C8B-B14F-4D97-AF65-F5344CB8AC3E}">
        <p14:creationId xmlns:p14="http://schemas.microsoft.com/office/powerpoint/2010/main" val="1818064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7/23/2024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D9623A4-A1FD-42D3-BA3E-EC323D62B672}"/>
              </a:ext>
            </a:extLst>
          </p:cNvPr>
          <p:cNvSpPr txBox="1">
            <a:spLocks/>
          </p:cNvSpPr>
          <p:nvPr/>
        </p:nvSpPr>
        <p:spPr>
          <a:xfrm>
            <a:off x="314960" y="5444253"/>
            <a:ext cx="8554720" cy="531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latin typeface="Arial" panose="020B0604020202020204" pitchFamily="34" charset="0"/>
                <a:cs typeface="Arial" panose="020B0604020202020204" pitchFamily="34" charset="0"/>
              </a:rPr>
              <a:t>Calculating the amount of energy needed to launch a rocket</a:t>
            </a:r>
          </a:p>
        </p:txBody>
      </p:sp>
      <p:sp>
        <p:nvSpPr>
          <p:cNvPr id="4" name="TextBox 3">
            <a:extLst>
              <a:ext uri="{FF2B5EF4-FFF2-40B4-BE49-F238E27FC236}">
                <a16:creationId xmlns:a16="http://schemas.microsoft.com/office/drawing/2014/main" id="{B86CFF00-33B4-47B2-8D15-4DDCD5F5856E}"/>
              </a:ext>
            </a:extLst>
          </p:cNvPr>
          <p:cNvSpPr txBox="1"/>
          <p:nvPr/>
        </p:nvSpPr>
        <p:spPr>
          <a:xfrm>
            <a:off x="85725" y="1064864"/>
            <a:ext cx="9004476" cy="830997"/>
          </a:xfrm>
          <a:prstGeom prst="rect">
            <a:avLst/>
          </a:prstGeom>
          <a:noFill/>
        </p:spPr>
        <p:txBody>
          <a:bodyPr wrap="square">
            <a:spAutoFit/>
          </a:bodyPr>
          <a:lstStyle/>
          <a:p>
            <a:pPr algn="ctr"/>
            <a:r>
              <a:rPr lang="en-GB" sz="4800" b="1" dirty="0">
                <a:solidFill>
                  <a:srgbClr val="201F1E"/>
                </a:solidFill>
                <a:latin typeface="Arial" panose="020B0604020202020204" pitchFamily="34" charset="0"/>
                <a:cs typeface="Arial" panose="020B0604020202020204" pitchFamily="34" charset="0"/>
              </a:rPr>
              <a:t>Flying high!</a:t>
            </a:r>
            <a:endParaRPr lang="en-GB" sz="4800" b="1" dirty="0">
              <a:latin typeface="Arial" panose="020B0604020202020204" pitchFamily="34" charset="0"/>
              <a:cs typeface="Arial" panose="020B0604020202020204" pitchFamily="34" charset="0"/>
            </a:endParaRPr>
          </a:p>
        </p:txBody>
      </p:sp>
      <p:pic>
        <p:nvPicPr>
          <p:cNvPr id="1026" name="Picture 2" descr="Rocket Launch, Spacex, Lift-Off, Launch, Flames">
            <a:extLst>
              <a:ext uri="{FF2B5EF4-FFF2-40B4-BE49-F238E27FC236}">
                <a16:creationId xmlns:a16="http://schemas.microsoft.com/office/drawing/2014/main" id="{279EB713-BDFA-9B45-E18B-D6D390815C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163" y="2112190"/>
            <a:ext cx="4673600" cy="3115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6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63EAE6-ED14-8754-8793-4BE5441ABEA7}"/>
              </a:ext>
            </a:extLst>
          </p:cNvPr>
          <p:cNvSpPr txBox="1"/>
          <p:nvPr/>
        </p:nvSpPr>
        <p:spPr>
          <a:xfrm>
            <a:off x="899592" y="1078974"/>
            <a:ext cx="7344816" cy="4878259"/>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11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36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313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7026411" cy="680519"/>
          </a:xfrm>
        </p:spPr>
        <p:txBody>
          <a:bodyPr>
            <a:normAutofit/>
          </a:bodyPr>
          <a:lstStyle/>
          <a:p>
            <a:r>
              <a:rPr lang="en-GB" sz="3600" b="1" dirty="0">
                <a:latin typeface="Arial" panose="020B0604020202020204" pitchFamily="34" charset="0"/>
                <a:cs typeface="Arial" panose="020B0604020202020204" pitchFamily="34" charset="0"/>
              </a:rPr>
              <a:t>Context – blast off!</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8" y="2236579"/>
            <a:ext cx="6332322" cy="3139321"/>
          </a:xfrm>
          <a:prstGeom prst="rect">
            <a:avLst/>
          </a:prstGeom>
          <a:noFill/>
        </p:spPr>
        <p:txBody>
          <a:bodyPr wrap="square">
            <a:spAutoFit/>
          </a:bodyPr>
          <a:lstStyle/>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Rockets carry satellites, people and supplies into space</a:t>
            </a:r>
          </a:p>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It takes a lot of energy to get a rocket from the ground into space</a:t>
            </a:r>
          </a:p>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amount of energy increases as the weight of the rocket gets heavier</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E315AA9D-469D-0DCB-E2B5-5C452A8625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4494" y="1946900"/>
            <a:ext cx="195738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07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62" y="983965"/>
            <a:ext cx="7886700" cy="902842"/>
          </a:xfrm>
        </p:spPr>
        <p:txBody>
          <a:bodyPr>
            <a:normAutofit/>
          </a:bodyPr>
          <a:lstStyle/>
          <a:p>
            <a:r>
              <a:rPr lang="en-GB" sz="3600" b="1" dirty="0">
                <a:latin typeface="Arial" panose="020B0604020202020204" pitchFamily="34" charset="0"/>
                <a:cs typeface="Arial" panose="020B0604020202020204" pitchFamily="34" charset="0"/>
              </a:rPr>
              <a:t>What is escape velocity?</a:t>
            </a:r>
            <a:endParaRPr lang="en-GB" sz="3600" dirty="0"/>
          </a:p>
        </p:txBody>
      </p:sp>
      <p:sp>
        <p:nvSpPr>
          <p:cNvPr id="3" name="Content Placeholder 2"/>
          <p:cNvSpPr>
            <a:spLocks noGrp="1"/>
          </p:cNvSpPr>
          <p:nvPr>
            <p:ph idx="1"/>
          </p:nvPr>
        </p:nvSpPr>
        <p:spPr>
          <a:xfrm>
            <a:off x="153162" y="1719390"/>
            <a:ext cx="6229350" cy="4215066"/>
          </a:xfrm>
        </p:spPr>
        <p:txBody>
          <a:bodyPr>
            <a:normAutofit/>
          </a:bodyPr>
          <a:lstStyle/>
          <a:p>
            <a:r>
              <a:rPr lang="en-GB" sz="2400" dirty="0"/>
              <a:t>Scientists have known for over 200 years that anything that goes fast enough straight up can ‘escape’ the earth and fly into space.</a:t>
            </a:r>
          </a:p>
          <a:p>
            <a:r>
              <a:rPr lang="en-GB" sz="2400" dirty="0"/>
              <a:t>This rate of movement is called the ‘escape velocity’.</a:t>
            </a:r>
          </a:p>
          <a:p>
            <a:r>
              <a:rPr lang="en-GB" sz="2400" dirty="0"/>
              <a:t>They knew this because the maths said so. Sir Isaac Newton proved it but some still didn’t believe it.</a:t>
            </a:r>
          </a:p>
          <a:p>
            <a:r>
              <a:rPr lang="en-GB" sz="2400" dirty="0"/>
              <a:t>It wasn’t until the launch of the first satellite into space in 1957 that it was really used for real.</a:t>
            </a:r>
          </a:p>
        </p:txBody>
      </p:sp>
      <p:grpSp>
        <p:nvGrpSpPr>
          <p:cNvPr id="6" name="Group 5"/>
          <p:cNvGrpSpPr/>
          <p:nvPr/>
        </p:nvGrpSpPr>
        <p:grpSpPr>
          <a:xfrm>
            <a:off x="6098925" y="1719390"/>
            <a:ext cx="2891913" cy="4020782"/>
            <a:chOff x="6252087" y="1151382"/>
            <a:chExt cx="2891913" cy="4020782"/>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2087" y="1151382"/>
              <a:ext cx="2891913" cy="308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85432" y="4248834"/>
              <a:ext cx="1800749" cy="923330"/>
            </a:xfrm>
            <a:prstGeom prst="rect">
              <a:avLst/>
            </a:prstGeom>
            <a:noFill/>
          </p:spPr>
          <p:txBody>
            <a:bodyPr wrap="none" rtlCol="0">
              <a:spAutoFit/>
            </a:bodyPr>
            <a:lstStyle/>
            <a:p>
              <a:pPr algn="ctr"/>
              <a:r>
                <a:rPr lang="en-GB" dirty="0"/>
                <a:t>Sir Isaac Newton.</a:t>
              </a:r>
            </a:p>
            <a:p>
              <a:pPr algn="ctr"/>
              <a:r>
                <a:rPr lang="en-GB" dirty="0"/>
                <a:t>1643-1727</a:t>
              </a:r>
            </a:p>
            <a:p>
              <a:pPr algn="ctr"/>
              <a:r>
                <a:rPr lang="en-GB" dirty="0"/>
                <a:t>(Great Hair)</a:t>
              </a:r>
            </a:p>
          </p:txBody>
        </p:sp>
      </p:grpSp>
    </p:spTree>
    <p:extLst>
      <p:ext uri="{BB962C8B-B14F-4D97-AF65-F5344CB8AC3E}">
        <p14:creationId xmlns:p14="http://schemas.microsoft.com/office/powerpoint/2010/main" val="233213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48929"/>
            <a:ext cx="7520581" cy="680519"/>
          </a:xfrm>
        </p:spPr>
        <p:txBody>
          <a:bodyPr>
            <a:normAutofit/>
          </a:bodyPr>
          <a:lstStyle/>
          <a:p>
            <a:r>
              <a:rPr lang="en-GB" sz="3600" b="1" dirty="0">
                <a:latin typeface="Arial" panose="020B0604020202020204" pitchFamily="34" charset="0"/>
                <a:cs typeface="Arial" panose="020B0604020202020204" pitchFamily="34" charset="0"/>
              </a:rPr>
              <a:t>Escape velocity</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8" y="1851871"/>
            <a:ext cx="8201762" cy="3785652"/>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At the Earth’s surface, if atmospheric resistance is disregarded, escape velocity = 11.2 km/s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That is equivalent to 40,320 km/h or 25,053 miles per hour!</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For comparison, the speed of sound is just 1225 km/h – so escape velocity is 32.9 x the speed of sound!</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At the surface of the moon the escape velocity is approximately 2.4 km/s</a:t>
            </a:r>
          </a:p>
        </p:txBody>
      </p:sp>
    </p:spTree>
    <p:extLst>
      <p:ext uri="{BB962C8B-B14F-4D97-AF65-F5344CB8AC3E}">
        <p14:creationId xmlns:p14="http://schemas.microsoft.com/office/powerpoint/2010/main" val="291097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5" y="1087357"/>
            <a:ext cx="7520581" cy="680519"/>
          </a:xfrm>
        </p:spPr>
        <p:txBody>
          <a:bodyPr>
            <a:normAutofit/>
          </a:bodyPr>
          <a:lstStyle/>
          <a:p>
            <a:r>
              <a:rPr lang="en-GB" sz="3600" b="1" dirty="0">
                <a:latin typeface="Arial" panose="020B0604020202020204" pitchFamily="34" charset="0"/>
                <a:cs typeface="Arial" panose="020B0604020202020204" pitchFamily="34" charset="0"/>
              </a:rPr>
              <a:t>Energy formula</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5" y="1738883"/>
            <a:ext cx="8506563" cy="830997"/>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calculate the amount of energy needed for something to reach escape velocity we can use the formula:</a:t>
            </a:r>
          </a:p>
        </p:txBody>
      </p:sp>
      <p:sp>
        <p:nvSpPr>
          <p:cNvPr id="12" name="Rectangle 11">
            <a:extLst>
              <a:ext uri="{FF2B5EF4-FFF2-40B4-BE49-F238E27FC236}">
                <a16:creationId xmlns:a16="http://schemas.microsoft.com/office/drawing/2014/main" id="{23DC24F0-2E8F-F10C-DD90-1D92F6F0911D}"/>
              </a:ext>
            </a:extLst>
          </p:cNvPr>
          <p:cNvSpPr/>
          <p:nvPr/>
        </p:nvSpPr>
        <p:spPr>
          <a:xfrm>
            <a:off x="2590287" y="3290966"/>
            <a:ext cx="346120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E = ½ mv</a:t>
            </a:r>
            <a:r>
              <a:rPr lang="en-US" sz="5400" b="1" cap="none" spc="0"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2</a:t>
            </a:r>
          </a:p>
        </p:txBody>
      </p:sp>
      <p:sp>
        <p:nvSpPr>
          <p:cNvPr id="13" name="Oval Callout 5">
            <a:extLst>
              <a:ext uri="{FF2B5EF4-FFF2-40B4-BE49-F238E27FC236}">
                <a16:creationId xmlns:a16="http://schemas.microsoft.com/office/drawing/2014/main" id="{02041BFB-6ED2-448A-C772-6A146817F7E3}"/>
              </a:ext>
            </a:extLst>
          </p:cNvPr>
          <p:cNvSpPr/>
          <p:nvPr/>
        </p:nvSpPr>
        <p:spPr>
          <a:xfrm>
            <a:off x="6920662" y="3723387"/>
            <a:ext cx="1964116" cy="799042"/>
          </a:xfrm>
          <a:prstGeom prst="wedgeEllipseCallout">
            <a:avLst>
              <a:gd name="adj1" fmla="val -116183"/>
              <a:gd name="adj2" fmla="val -142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Velocity</a:t>
            </a:r>
          </a:p>
        </p:txBody>
      </p:sp>
      <p:sp>
        <p:nvSpPr>
          <p:cNvPr id="14" name="Oval Callout 6">
            <a:extLst>
              <a:ext uri="{FF2B5EF4-FFF2-40B4-BE49-F238E27FC236}">
                <a16:creationId xmlns:a16="http://schemas.microsoft.com/office/drawing/2014/main" id="{1A44D550-6E97-FAA3-463B-E40B49823112}"/>
              </a:ext>
            </a:extLst>
          </p:cNvPr>
          <p:cNvSpPr/>
          <p:nvPr/>
        </p:nvSpPr>
        <p:spPr>
          <a:xfrm>
            <a:off x="5135745" y="2586792"/>
            <a:ext cx="1481328" cy="670792"/>
          </a:xfrm>
          <a:prstGeom prst="wedgeEllipseCallout">
            <a:avLst>
              <a:gd name="adj1" fmla="val -56604"/>
              <a:gd name="adj2" fmla="val 983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Mass</a:t>
            </a:r>
          </a:p>
        </p:txBody>
      </p:sp>
      <p:sp>
        <p:nvSpPr>
          <p:cNvPr id="15" name="Oval Callout 7">
            <a:extLst>
              <a:ext uri="{FF2B5EF4-FFF2-40B4-BE49-F238E27FC236}">
                <a16:creationId xmlns:a16="http://schemas.microsoft.com/office/drawing/2014/main" id="{B656E644-CB67-3372-772D-80DC3CA7B0F8}"/>
              </a:ext>
            </a:extLst>
          </p:cNvPr>
          <p:cNvSpPr/>
          <p:nvPr/>
        </p:nvSpPr>
        <p:spPr>
          <a:xfrm>
            <a:off x="238438" y="3452116"/>
            <a:ext cx="1906872" cy="670792"/>
          </a:xfrm>
          <a:prstGeom prst="wedgeEllipseCallout">
            <a:avLst>
              <a:gd name="adj1" fmla="val 82424"/>
              <a:gd name="adj2" fmla="val 16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Energy</a:t>
            </a:r>
          </a:p>
        </p:txBody>
      </p:sp>
      <p:sp>
        <p:nvSpPr>
          <p:cNvPr id="2" name="TextBox 1">
            <a:extLst>
              <a:ext uri="{FF2B5EF4-FFF2-40B4-BE49-F238E27FC236}">
                <a16:creationId xmlns:a16="http://schemas.microsoft.com/office/drawing/2014/main" id="{75029D3D-9878-51F9-7419-E69EBEE497B6}"/>
              </a:ext>
            </a:extLst>
          </p:cNvPr>
          <p:cNvSpPr txBox="1"/>
          <p:nvPr/>
        </p:nvSpPr>
        <p:spPr>
          <a:xfrm>
            <a:off x="318718" y="4570314"/>
            <a:ext cx="8506563" cy="1200329"/>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 is for energy, measured in joules (J)</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 stands for mass, measured kilograms (kg)</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v stands for velocity, measured in metres per second (m/s)</a:t>
            </a:r>
          </a:p>
        </p:txBody>
      </p:sp>
    </p:spTree>
    <p:extLst>
      <p:ext uri="{BB962C8B-B14F-4D97-AF65-F5344CB8AC3E}">
        <p14:creationId xmlns:p14="http://schemas.microsoft.com/office/powerpoint/2010/main" val="173141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08283"/>
            <a:ext cx="3396085" cy="680519"/>
          </a:xfrm>
        </p:spPr>
        <p:txBody>
          <a:bodyPr>
            <a:normAutofit/>
          </a:bodyPr>
          <a:lstStyle/>
          <a:p>
            <a:r>
              <a:rPr lang="en-GB" sz="3600" b="1" dirty="0">
                <a:latin typeface="Arial" panose="020B0604020202020204" pitchFamily="34" charset="0"/>
                <a:cs typeface="Arial" panose="020B0604020202020204" pitchFamily="34" charset="0"/>
              </a:rPr>
              <a:t>Rocket mass</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6" y="1802785"/>
            <a:ext cx="5086922" cy="4401205"/>
          </a:xfrm>
          <a:prstGeom prst="rect">
            <a:avLst/>
          </a:prstGeom>
          <a:noFill/>
        </p:spPr>
        <p:txBody>
          <a:bodyPr wrap="square">
            <a:spAutoFit/>
          </a:bodyPr>
          <a:lstStyle/>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biggest rocket ever was the Saturn V</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It launched the NASA Apollo missions into space</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It had a mass of 2.8 million kilograms = 2,800,000 kg</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Most of that was fuel to launch the rocket itself!</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newer Space X rockets have a mass of 1,420,788 kg</a:t>
            </a:r>
          </a:p>
        </p:txBody>
      </p:sp>
      <p:pic>
        <p:nvPicPr>
          <p:cNvPr id="2050" name="Picture 2" descr="Rocket, Nasa, Saturn V, Future, Space, Technology">
            <a:extLst>
              <a:ext uri="{FF2B5EF4-FFF2-40B4-BE49-F238E27FC236}">
                <a16:creationId xmlns:a16="http://schemas.microsoft.com/office/drawing/2014/main" id="{5FEF5D4F-C5E3-7BBF-CB80-B48A89E01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6880" y="1542548"/>
            <a:ext cx="3175000" cy="4329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02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6860643" cy="680519"/>
          </a:xfrm>
        </p:spPr>
        <p:txBody>
          <a:bodyPr>
            <a:normAutofit/>
          </a:bodyPr>
          <a:lstStyle/>
          <a:p>
            <a:r>
              <a:rPr lang="en-GB" sz="3600" b="1" dirty="0">
                <a:latin typeface="Arial" panose="020B0604020202020204" pitchFamily="34" charset="0"/>
                <a:cs typeface="Arial" panose="020B0604020202020204" pitchFamily="34" charset="0"/>
              </a:rPr>
              <a:t>Calculation for Space X rocket</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8" y="1851871"/>
            <a:ext cx="8564046" cy="3062377"/>
          </a:xfrm>
          <a:prstGeom prst="rect">
            <a:avLst/>
          </a:prstGeom>
          <a:noFill/>
        </p:spPr>
        <p:txBody>
          <a:bodyPr wrap="square">
            <a:spAutoFit/>
          </a:bodyPr>
          <a:lstStyle/>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Escape velocity is 11.2 km/s, which is 11200 m/s</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Space X Falcon has a mass of 1,420,788 kg</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So, E = ½ mv</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 ½ (1,420,788 x 11200</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a:t>
            </a:r>
          </a:p>
          <a:p>
            <a:pPr algn="ctr">
              <a:spcBef>
                <a:spcPts val="1200"/>
              </a:spcBef>
              <a:spcAft>
                <a:spcPts val="1200"/>
              </a:spcAft>
            </a:pPr>
            <a:r>
              <a:rPr lang="en-GB" sz="2800" dirty="0">
                <a:latin typeface="Arial" panose="020B0604020202020204" pitchFamily="34" charset="0"/>
                <a:cs typeface="Arial" panose="020B0604020202020204" pitchFamily="34" charset="0"/>
              </a:rPr>
              <a:t>E = </a:t>
            </a:r>
            <a:r>
              <a:rPr lang="en-GB" sz="2800" b="1" u="sng" dirty="0">
                <a:latin typeface="Arial" panose="020B0604020202020204" pitchFamily="34" charset="0"/>
                <a:cs typeface="Arial" panose="020B0604020202020204" pitchFamily="34" charset="0"/>
              </a:rPr>
              <a:t>89,111,823,360,000 J</a:t>
            </a:r>
            <a:r>
              <a:rPr lang="en-GB" sz="2800" dirty="0">
                <a:latin typeface="Arial" panose="020B0604020202020204" pitchFamily="34" charset="0"/>
                <a:cs typeface="Arial" panose="020B0604020202020204" pitchFamily="34" charset="0"/>
              </a:rPr>
              <a:t>, or </a:t>
            </a:r>
            <a:r>
              <a:rPr lang="en-GB" sz="2800" b="1" u="sng" dirty="0">
                <a:latin typeface="Arial" panose="020B0604020202020204" pitchFamily="34" charset="0"/>
                <a:cs typeface="Arial" panose="020B0604020202020204" pitchFamily="34" charset="0"/>
              </a:rPr>
              <a:t>8.9 x 10</a:t>
            </a:r>
            <a:r>
              <a:rPr lang="en-GB" sz="2800" b="1" u="sng" baseline="30000" dirty="0">
                <a:latin typeface="Arial" panose="020B0604020202020204" pitchFamily="34" charset="0"/>
                <a:cs typeface="Arial" panose="020B0604020202020204" pitchFamily="34" charset="0"/>
              </a:rPr>
              <a:t>13</a:t>
            </a:r>
            <a:r>
              <a:rPr lang="en-GB" sz="2800" b="1" u="sng" dirty="0">
                <a:latin typeface="Arial" panose="020B0604020202020204" pitchFamily="34" charset="0"/>
                <a:cs typeface="Arial" panose="020B0604020202020204" pitchFamily="34" charset="0"/>
              </a:rPr>
              <a:t> J</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That’s a very big number indeed!</a:t>
            </a:r>
          </a:p>
          <a:p>
            <a:pPr marL="342900" indent="-342900">
              <a:spcBef>
                <a:spcPts val="1200"/>
              </a:spcBef>
              <a:buFont typeface="Arial" panose="020B0604020202020204" pitchFamily="34" charset="0"/>
              <a:buChar char="•"/>
            </a:pPr>
            <a:r>
              <a:rPr lang="en-GB" sz="2400" dirty="0">
                <a:latin typeface="Arial" panose="020B0604020202020204" pitchFamily="34" charset="0"/>
                <a:cs typeface="Arial" panose="020B0604020202020204" pitchFamily="34" charset="0"/>
              </a:rPr>
              <a:t>Perform the same calculation for the Saturn V rocket</a:t>
            </a:r>
          </a:p>
        </p:txBody>
      </p:sp>
    </p:spTree>
    <p:extLst>
      <p:ext uri="{BB962C8B-B14F-4D97-AF65-F5344CB8AC3E}">
        <p14:creationId xmlns:p14="http://schemas.microsoft.com/office/powerpoint/2010/main" val="2142685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9DE3128220CF47872A602B9692B927" ma:contentTypeVersion="15" ma:contentTypeDescription="Create a new document." ma:contentTypeScope="" ma:versionID="41e51e0e96be5cf8800f66615ba1924f">
  <xsd:schema xmlns:xsd="http://www.w3.org/2001/XMLSchema" xmlns:xs="http://www.w3.org/2001/XMLSchema" xmlns:p="http://schemas.microsoft.com/office/2006/metadata/properties" xmlns:ns2="d4b9b89f-fcbd-4e0a-992a-02cb173aaa5d" xmlns:ns3="97a34718-32dd-44ef-b698-9cada77154aa" targetNamespace="http://schemas.microsoft.com/office/2006/metadata/properties" ma:root="true" ma:fieldsID="0cbe8f3ee52cd39c9490f124ffa50552" ns2:_="" ns3:_="">
    <xsd:import namespace="d4b9b89f-fcbd-4e0a-992a-02cb173aaa5d"/>
    <xsd:import namespace="97a34718-32dd-44ef-b698-9cada77154a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b9b89f-fcbd-4e0a-992a-02cb173aaa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b8a1ee5-7121-483f-8812-9dc01c95b52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7a34718-32dd-44ef-b698-9cada77154a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91e6698-4871-45ef-9d2c-3c45bdb15952}" ma:internalName="TaxCatchAll" ma:showField="CatchAllData" ma:web="97a34718-32dd-44ef-b698-9cada77154a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a34718-32dd-44ef-b698-9cada77154aa" xsi:nil="true"/>
    <lcf76f155ced4ddcb4097134ff3c332f xmlns="d4b9b89f-fcbd-4e0a-992a-02cb173aaa5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EDE9DF-50CB-497C-A1A7-88EB32B34DE0}"/>
</file>

<file path=customXml/itemProps2.xml><?xml version="1.0" encoding="utf-8"?>
<ds:datastoreItem xmlns:ds="http://schemas.openxmlformats.org/officeDocument/2006/customXml" ds:itemID="{09BF0C2F-02BC-4C72-ACB2-E72CCAB0457D}"/>
</file>

<file path=customXml/itemProps3.xml><?xml version="1.0" encoding="utf-8"?>
<ds:datastoreItem xmlns:ds="http://schemas.openxmlformats.org/officeDocument/2006/customXml" ds:itemID="{9CEFF5F1-21FA-44C1-8FC4-D43C86FB249E}"/>
</file>

<file path=docProps/app.xml><?xml version="1.0" encoding="utf-8"?>
<Properties xmlns="http://schemas.openxmlformats.org/officeDocument/2006/extended-properties" xmlns:vt="http://schemas.openxmlformats.org/officeDocument/2006/docPropsVTypes">
  <Template>Office Theme</Template>
  <TotalTime>774</TotalTime>
  <Words>600</Words>
  <Application>Microsoft Office PowerPoint</Application>
  <PresentationFormat>On-screen Show (4:3)</PresentationFormat>
  <Paragraphs>60</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Segoe UI Emoji</vt:lpstr>
      <vt:lpstr>Symbol</vt:lpstr>
      <vt:lpstr>Times New Roman</vt:lpstr>
      <vt:lpstr>Office Theme</vt:lpstr>
      <vt:lpstr>PowerPoint Presentation</vt:lpstr>
      <vt:lpstr>PowerPoint Presentation</vt:lpstr>
      <vt:lpstr>Context – blast off!</vt:lpstr>
      <vt:lpstr>What is escape velocity?</vt:lpstr>
      <vt:lpstr>Escape velocity</vt:lpstr>
      <vt:lpstr>Energy formula</vt:lpstr>
      <vt:lpstr>Rocket mass</vt:lpstr>
      <vt:lpstr>Calculation for Space X rocket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Flying high presentation</dc:title>
  <dc:subject>Calculating the amount of energy needed to launch a rocket into space</dc:subject>
  <dc:creator>Attainment in Education</dc:creator>
  <cp:keywords>energy, escape velocity, formulae, future of flight, gravity, mass, rocket, satellite, space, KS3 Motion and forces, Calculate results and interpret</cp:keywords>
  <cp:lastModifiedBy>Jacqueline Elton</cp:lastModifiedBy>
  <cp:revision>118</cp:revision>
  <dcterms:created xsi:type="dcterms:W3CDTF">2017-06-28T15:11:57Z</dcterms:created>
  <dcterms:modified xsi:type="dcterms:W3CDTF">2024-07-23T11:09:00Z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0x010100469DE3128220CF47872A602B9692B927</vt:lpwstr>
  </property>
</Properties>
</file>