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61" r:id="rId2"/>
    <p:sldId id="259" r:id="rId3"/>
    <p:sldId id="266" r:id="rId4"/>
    <p:sldId id="268" r:id="rId5"/>
    <p:sldId id="267" r:id="rId6"/>
    <p:sldId id="262" r:id="rId7"/>
    <p:sldId id="269" r:id="rId8"/>
    <p:sldId id="270"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5"/>
    <p:restoredTop sz="94714"/>
  </p:normalViewPr>
  <p:slideViewPr>
    <p:cSldViewPr snapToGrid="0" snapToObjects="1">
      <p:cViewPr varScale="1">
        <p:scale>
          <a:sx n="78" d="100"/>
          <a:sy n="78" d="100"/>
        </p:scale>
        <p:origin x="1594"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AA40686-96C1-4540-ABD2-BA32B07EA892}" type="datetimeFigureOut">
              <a:rPr lang="en-GB" smtClean="0"/>
              <a:t>23/07/2024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354A142-BE9A-4A79-BA73-E4F9CBC818DC}" type="slidenum">
              <a:rPr lang="en-GB" smtClean="0"/>
              <a:t>‹#›</a:t>
            </a:fld>
            <a:endParaRPr lang="en-GB"/>
          </a:p>
        </p:txBody>
      </p:sp>
    </p:spTree>
    <p:extLst>
      <p:ext uri="{BB962C8B-B14F-4D97-AF65-F5344CB8AC3E}">
        <p14:creationId xmlns:p14="http://schemas.microsoft.com/office/powerpoint/2010/main" val="85201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32891.pcdn.co/wp-content/uploads/2015/10/hearing-loss-noise-levels.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Image source:</a:t>
            </a:r>
            <a:r>
              <a:rPr lang="en-GB" sz="1200" u="none" kern="1200">
                <a:solidFill>
                  <a:schemeClr val="tx1"/>
                </a:solidFill>
                <a:latin typeface="+mn-lt"/>
                <a:ea typeface="+mn-ea"/>
                <a:cs typeface="+mn-cs"/>
              </a:rPr>
              <a:t>     </a:t>
            </a:r>
            <a:r>
              <a:rPr lang="en-GB" sz="1200" dirty="0">
                <a:hlinkClick r:id="rId3"/>
              </a:rPr>
              <a:t>https://s32891.pcdn.co</a:t>
            </a:r>
            <a:r>
              <a:rPr lang="en-GB" sz="1200">
                <a:hlinkClick r:id="rId3"/>
              </a:rPr>
              <a:t>/wp-content</a:t>
            </a:r>
            <a:r>
              <a:rPr lang="en-GB" sz="1200" dirty="0">
                <a:hlinkClick r:id="rId3"/>
              </a:rPr>
              <a:t>/uploads/2015/10</a:t>
            </a:r>
            <a:r>
              <a:rPr lang="en-GB" sz="1200">
                <a:hlinkClick r:id="rId3"/>
              </a:rPr>
              <a:t>/hearing-loss-noise-levels</a:t>
            </a:r>
            <a:r>
              <a:rPr lang="en-GB" sz="1200" dirty="0">
                <a:hlinkClick r:id="rId3"/>
              </a:rPr>
              <a:t>.jpg</a:t>
            </a:r>
            <a:endParaRPr lang="en-GB" sz="1200" dirty="0"/>
          </a:p>
          <a:p>
            <a:endParaRPr lang="en-GB" dirty="0"/>
          </a:p>
        </p:txBody>
      </p:sp>
      <p:sp>
        <p:nvSpPr>
          <p:cNvPr id="4" name="Slide Number Placeholder 3"/>
          <p:cNvSpPr>
            <a:spLocks noGrp="1"/>
          </p:cNvSpPr>
          <p:nvPr>
            <p:ph type="sldNum" sz="quarter" idx="5"/>
          </p:nvPr>
        </p:nvSpPr>
        <p:spPr/>
        <p:txBody>
          <a:bodyPr/>
          <a:lstStyle/>
          <a:p>
            <a:fld id="{A354A142-BE9A-4A79-BA73-E4F9CBC818DC}" type="slidenum">
              <a:rPr lang="en-GB" smtClean="0"/>
              <a:t>5</a:t>
            </a:fld>
            <a:endParaRPr lang="en-GB"/>
          </a:p>
        </p:txBody>
      </p:sp>
    </p:spTree>
    <p:extLst>
      <p:ext uri="{BB962C8B-B14F-4D97-AF65-F5344CB8AC3E}">
        <p14:creationId xmlns:p14="http://schemas.microsoft.com/office/powerpoint/2010/main" val="143887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Phone app image source:  </a:t>
            </a:r>
            <a:r>
              <a:rPr lang="en-GB" dirty="0"/>
              <a:t>https://play</a:t>
            </a:r>
            <a:r>
              <a:rPr lang="en-GB"/>
              <a:t>.google.</a:t>
            </a:r>
            <a:r>
              <a:rPr lang="en-GB" dirty="0"/>
              <a:t>com</a:t>
            </a:r>
            <a:r>
              <a:rPr lang="en-GB"/>
              <a:t>/store/</a:t>
            </a:r>
            <a:r>
              <a:rPr lang="en-GB" dirty="0"/>
              <a:t>apps</a:t>
            </a:r>
            <a:r>
              <a:rPr lang="en-GB"/>
              <a:t>/details</a:t>
            </a:r>
            <a:r>
              <a:rPr lang="en-GB" dirty="0"/>
              <a:t>?id=com</a:t>
            </a:r>
            <a:r>
              <a:rPr lang="en-GB"/>
              <a:t>.gamebasic.decibel</a:t>
            </a:r>
            <a:r>
              <a:rPr lang="en-GB" dirty="0"/>
              <a:t>&amp;</a:t>
            </a:r>
            <a:r>
              <a:rPr lang="en-GB"/>
              <a:t>hl=en</a:t>
            </a:r>
            <a:r>
              <a:rPr lang="en-GB" dirty="0"/>
              <a:t>_GB&amp;gl=US</a:t>
            </a:r>
          </a:p>
        </p:txBody>
      </p:sp>
      <p:sp>
        <p:nvSpPr>
          <p:cNvPr id="4" name="Slide Number Placeholder 3"/>
          <p:cNvSpPr>
            <a:spLocks noGrp="1"/>
          </p:cNvSpPr>
          <p:nvPr>
            <p:ph type="sldNum" sz="quarter" idx="5"/>
          </p:nvPr>
        </p:nvSpPr>
        <p:spPr/>
        <p:txBody>
          <a:bodyPr/>
          <a:lstStyle/>
          <a:p>
            <a:fld id="{A354A142-BE9A-4A79-BA73-E4F9CBC818DC}" type="slidenum">
              <a:rPr lang="en-GB" smtClean="0"/>
              <a:t>6</a:t>
            </a:fld>
            <a:endParaRPr lang="en-GB"/>
          </a:p>
        </p:txBody>
      </p:sp>
    </p:spTree>
    <p:extLst>
      <p:ext uri="{BB962C8B-B14F-4D97-AF65-F5344CB8AC3E}">
        <p14:creationId xmlns:p14="http://schemas.microsoft.com/office/powerpoint/2010/main" val="19249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Phone app image source:  </a:t>
            </a:r>
            <a:r>
              <a:rPr lang="en-GB" dirty="0"/>
              <a:t>https://play</a:t>
            </a:r>
            <a:r>
              <a:rPr lang="en-GB"/>
              <a:t>.google.</a:t>
            </a:r>
            <a:r>
              <a:rPr lang="en-GB" dirty="0"/>
              <a:t>com</a:t>
            </a:r>
            <a:r>
              <a:rPr lang="en-GB"/>
              <a:t>/store/</a:t>
            </a:r>
            <a:r>
              <a:rPr lang="en-GB" dirty="0"/>
              <a:t>apps</a:t>
            </a:r>
            <a:r>
              <a:rPr lang="en-GB"/>
              <a:t>/details</a:t>
            </a:r>
            <a:r>
              <a:rPr lang="en-GB" dirty="0"/>
              <a:t>?id=com</a:t>
            </a:r>
            <a:r>
              <a:rPr lang="en-GB"/>
              <a:t>.gamebasic.decibel</a:t>
            </a:r>
            <a:r>
              <a:rPr lang="en-GB" dirty="0"/>
              <a:t>&amp;</a:t>
            </a:r>
            <a:r>
              <a:rPr lang="en-GB"/>
              <a:t>hl=en</a:t>
            </a:r>
            <a:r>
              <a:rPr lang="en-GB" dirty="0"/>
              <a:t>_GB&amp;gl=US</a:t>
            </a:r>
          </a:p>
        </p:txBody>
      </p:sp>
      <p:sp>
        <p:nvSpPr>
          <p:cNvPr id="4" name="Slide Number Placeholder 3"/>
          <p:cNvSpPr>
            <a:spLocks noGrp="1"/>
          </p:cNvSpPr>
          <p:nvPr>
            <p:ph type="sldNum" sz="quarter" idx="5"/>
          </p:nvPr>
        </p:nvSpPr>
        <p:spPr/>
        <p:txBody>
          <a:bodyPr/>
          <a:lstStyle/>
          <a:p>
            <a:fld id="{A354A142-BE9A-4A79-BA73-E4F9CBC818DC}" type="slidenum">
              <a:rPr lang="en-GB" smtClean="0"/>
              <a:t>7</a:t>
            </a:fld>
            <a:endParaRPr lang="en-GB"/>
          </a:p>
        </p:txBody>
      </p:sp>
    </p:spTree>
    <p:extLst>
      <p:ext uri="{BB962C8B-B14F-4D97-AF65-F5344CB8AC3E}">
        <p14:creationId xmlns:p14="http://schemas.microsoft.com/office/powerpoint/2010/main" val="85914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54A142-BE9A-4A79-BA73-E4F9CBC818DC}" type="slidenum">
              <a:rPr lang="en-GB" smtClean="0"/>
              <a:t>8</a:t>
            </a:fld>
            <a:endParaRPr lang="en-GB"/>
          </a:p>
        </p:txBody>
      </p:sp>
    </p:spTree>
    <p:extLst>
      <p:ext uri="{BB962C8B-B14F-4D97-AF65-F5344CB8AC3E}">
        <p14:creationId xmlns:p14="http://schemas.microsoft.com/office/powerpoint/2010/main" val="375146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a:t>
            </a:r>
            <a:r>
              <a:rPr lang="en-US" dirty="0"/>
              <a:t>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21AD42-AD0F-4C29-8433-089A33904B16}"/>
              </a:ext>
            </a:extLst>
          </p:cNvPr>
          <p:cNvSpPr txBox="1"/>
          <p:nvPr/>
        </p:nvSpPr>
        <p:spPr>
          <a:xfrm>
            <a:off x="1007604" y="1152380"/>
            <a:ext cx="7128792" cy="830997"/>
          </a:xfrm>
          <a:prstGeom prst="rect">
            <a:avLst/>
          </a:prstGeom>
          <a:noFill/>
        </p:spPr>
        <p:txBody>
          <a:bodyPr wrap="square" rtlCol="0">
            <a:spAutoFit/>
          </a:bodyPr>
          <a:lstStyle/>
          <a:p>
            <a:pPr algn="ctr"/>
            <a:r>
              <a:rPr lang="en-GB" sz="4800" b="1">
                <a:solidFill>
                  <a:srgbClr val="003B67"/>
                </a:solidFill>
                <a:latin typeface="Arial"/>
                <a:cs typeface="Arial"/>
              </a:rPr>
              <a:t>Measuring Noise</a:t>
            </a:r>
            <a:endParaRPr lang="en-GB" sz="4800" b="1" dirty="0">
              <a:solidFill>
                <a:srgbClr val="003B67"/>
              </a:solidFill>
              <a:latin typeface="Arial"/>
              <a:cs typeface="Arial"/>
            </a:endParaRPr>
          </a:p>
        </p:txBody>
      </p:sp>
      <p:sp>
        <p:nvSpPr>
          <p:cNvPr id="4" name="TextBox 3">
            <a:extLst>
              <a:ext uri="{FF2B5EF4-FFF2-40B4-BE49-F238E27FC236}">
                <a16:creationId xmlns:a16="http://schemas.microsoft.com/office/drawing/2014/main" id="{18D1213A-E3EF-4911-8BA0-9706397369C6}"/>
              </a:ext>
            </a:extLst>
          </p:cNvPr>
          <p:cNvSpPr txBox="1"/>
          <p:nvPr/>
        </p:nvSpPr>
        <p:spPr>
          <a:xfrm>
            <a:off x="485851" y="5134601"/>
            <a:ext cx="8392886"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Measuring the amount of noise </a:t>
            </a:r>
          </a:p>
          <a:p>
            <a:pPr algn="ctr"/>
            <a:r>
              <a:rPr lang="en-GB" sz="2400" dirty="0">
                <a:latin typeface="Arial" panose="020B0604020202020204" pitchFamily="34" charset="0"/>
                <a:cs typeface="Arial" panose="020B0604020202020204" pitchFamily="34" charset="0"/>
              </a:rPr>
              <a:t>produced by different activities</a:t>
            </a:r>
          </a:p>
        </p:txBody>
      </p:sp>
      <p:pic>
        <p:nvPicPr>
          <p:cNvPr id="5" name="Picture 4">
            <a:extLst>
              <a:ext uri="{FF2B5EF4-FFF2-40B4-BE49-F238E27FC236}">
                <a16:creationId xmlns:a16="http://schemas.microsoft.com/office/drawing/2014/main" id="{E5E3D9BA-A3E5-2993-A03F-B3A77B0B7C61}"/>
              </a:ext>
            </a:extLst>
          </p:cNvPr>
          <p:cNvPicPr>
            <a:picLocks noChangeAspect="1"/>
          </p:cNvPicPr>
          <p:nvPr/>
        </p:nvPicPr>
        <p:blipFill>
          <a:blip r:embed="rId2"/>
          <a:stretch>
            <a:fillRect/>
          </a:stretch>
        </p:blipFill>
        <p:spPr>
          <a:xfrm>
            <a:off x="2177592" y="2097913"/>
            <a:ext cx="5009404" cy="2922152"/>
          </a:xfrm>
          <a:prstGeom prst="rect">
            <a:avLst/>
          </a:prstGeom>
        </p:spPr>
      </p:pic>
    </p:spTree>
    <p:extLst>
      <p:ext uri="{BB962C8B-B14F-4D97-AF65-F5344CB8AC3E}">
        <p14:creationId xmlns:p14="http://schemas.microsoft.com/office/powerpoint/2010/main" val="53872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BA7E8-3A08-4555-BBA3-A08D1D9F89E5}"/>
              </a:ext>
            </a:extLst>
          </p:cNvPr>
          <p:cNvSpPr txBox="1"/>
          <p:nvPr/>
        </p:nvSpPr>
        <p:spPr>
          <a:xfrm>
            <a:off x="468846" y="1231374"/>
            <a:ext cx="8206308"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460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D5AE97DC-A517-4CAF-BBA2-0A32FF68CEFC}"/>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What is Noise?</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5C6A9B5B-D7BC-4C7E-BD98-3828492CC826}"/>
              </a:ext>
            </a:extLst>
          </p:cNvPr>
          <p:cNvSpPr txBox="1"/>
          <p:nvPr/>
        </p:nvSpPr>
        <p:spPr>
          <a:xfrm>
            <a:off x="97868" y="1663065"/>
            <a:ext cx="7877732" cy="2677656"/>
          </a:xfrm>
          <a:prstGeom prst="rect">
            <a:avLst/>
          </a:prstGeom>
          <a:noFill/>
        </p:spPr>
        <p:txBody>
          <a:bodyPr wrap="square" rtlCol="0">
            <a:spAutoFit/>
          </a:bodyPr>
          <a:lstStyle/>
          <a:p>
            <a:pPr marL="342900" indent="-342900">
              <a:buFont typeface="Arial" panose="020B0604020202020204" pitchFamily="34" charset="0"/>
              <a:buChar char="•"/>
            </a:pPr>
            <a:r>
              <a:rPr lang="en-GB" sz="2400" b="0" i="0" dirty="0">
                <a:solidFill>
                  <a:srgbClr val="202124"/>
                </a:solidFill>
                <a:effectLst/>
                <a:latin typeface="arial" panose="020B0604020202020204" pitchFamily="34" charset="0"/>
              </a:rPr>
              <a:t>Noise is a sound, especially one that is loud or unpleasant or that causes disturbance</a:t>
            </a:r>
          </a:p>
          <a:p>
            <a:endParaRPr lang="en-GB" sz="2400" b="0" i="0" dirty="0">
              <a:solidFill>
                <a:srgbClr val="202124"/>
              </a:solidFill>
              <a:effectLst/>
              <a:latin typeface="arial" panose="020B0604020202020204" pitchFamily="34" charset="0"/>
            </a:endParaRPr>
          </a:p>
          <a:p>
            <a:pPr marL="342900" indent="-342900">
              <a:buFont typeface="Arial" panose="020B0604020202020204" pitchFamily="34" charset="0"/>
              <a:buChar char="•"/>
            </a:pPr>
            <a:r>
              <a:rPr lang="en-GB" sz="2400" dirty="0">
                <a:solidFill>
                  <a:srgbClr val="202124"/>
                </a:solidFill>
                <a:latin typeface="arial" panose="020B0604020202020204" pitchFamily="34" charset="0"/>
              </a:rPr>
              <a:t>It can be a problem at airports when aircraft take off and land</a:t>
            </a:r>
          </a:p>
          <a:p>
            <a:endParaRPr lang="en-GB" altLang="en-US" sz="2400" dirty="0">
              <a:solidFill>
                <a:srgbClr val="202124"/>
              </a:solidFill>
              <a:latin typeface="arial" panose="020B0604020202020204" pitchFamily="34" charset="0"/>
            </a:endParaRPr>
          </a:p>
          <a:p>
            <a:pPr marL="342900" indent="-342900">
              <a:buFont typeface="Arial" panose="020B0604020202020204" pitchFamily="34" charset="0"/>
              <a:buChar char="•"/>
            </a:pPr>
            <a:endParaRPr lang="en-GB" sz="2400" dirty="0"/>
          </a:p>
        </p:txBody>
      </p:sp>
      <p:pic>
        <p:nvPicPr>
          <p:cNvPr id="6" name="Picture 5" descr="A picture containing text, transport&#10;&#10;Description automatically generated">
            <a:extLst>
              <a:ext uri="{FF2B5EF4-FFF2-40B4-BE49-F238E27FC236}">
                <a16:creationId xmlns:a16="http://schemas.microsoft.com/office/drawing/2014/main" id="{F27FE20A-530C-22E7-2A14-F725CF67DB5B}"/>
              </a:ext>
            </a:extLst>
          </p:cNvPr>
          <p:cNvPicPr>
            <a:picLocks noChangeAspect="1"/>
          </p:cNvPicPr>
          <p:nvPr/>
        </p:nvPicPr>
        <p:blipFill>
          <a:blip r:embed="rId2"/>
          <a:stretch>
            <a:fillRect/>
          </a:stretch>
        </p:blipFill>
        <p:spPr>
          <a:xfrm>
            <a:off x="3340100" y="3177687"/>
            <a:ext cx="5457340" cy="2728670"/>
          </a:xfrm>
          <a:prstGeom prst="rect">
            <a:avLst/>
          </a:prstGeom>
        </p:spPr>
      </p:pic>
    </p:spTree>
    <p:extLst>
      <p:ext uri="{BB962C8B-B14F-4D97-AF65-F5344CB8AC3E}">
        <p14:creationId xmlns:p14="http://schemas.microsoft.com/office/powerpoint/2010/main" val="4780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D5AE97DC-A517-4CAF-BBA2-0A32FF68CEFC}"/>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Noise measurement</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5C6A9B5B-D7BC-4C7E-BD98-3828492CC826}"/>
              </a:ext>
            </a:extLst>
          </p:cNvPr>
          <p:cNvSpPr txBox="1"/>
          <p:nvPr/>
        </p:nvSpPr>
        <p:spPr>
          <a:xfrm>
            <a:off x="97868" y="1763654"/>
            <a:ext cx="6067262" cy="418576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altLang="en-US" sz="2400" dirty="0">
                <a:solidFill>
                  <a:srgbClr val="202124"/>
                </a:solidFill>
                <a:latin typeface="arial" panose="020B0604020202020204" pitchFamily="34" charset="0"/>
              </a:rPr>
              <a:t>‘Loud’ noise damages hearing – this can be immediate for really loud noises or build up over time</a:t>
            </a:r>
          </a:p>
          <a:p>
            <a:pPr marL="342900" indent="-342900">
              <a:spcAft>
                <a:spcPts val="1200"/>
              </a:spcAft>
              <a:buFont typeface="Arial" panose="020B0604020202020204" pitchFamily="34" charset="0"/>
              <a:buChar char="•"/>
            </a:pPr>
            <a:r>
              <a:rPr lang="en-GB" sz="2400" dirty="0">
                <a:solidFill>
                  <a:srgbClr val="202124"/>
                </a:solidFill>
                <a:latin typeface="arial" panose="020B0604020202020204" pitchFamily="34" charset="0"/>
              </a:rPr>
              <a:t>Noise is measured in Decibels (Db)</a:t>
            </a:r>
          </a:p>
          <a:p>
            <a:pPr marL="342900" indent="-342900">
              <a:spcAft>
                <a:spcPts val="1200"/>
              </a:spcAft>
              <a:buFont typeface="Arial" panose="020B0604020202020204" pitchFamily="34" charset="0"/>
              <a:buChar char="•"/>
            </a:pPr>
            <a:r>
              <a:rPr lang="en-GB" sz="2400" dirty="0">
                <a:solidFill>
                  <a:srgbClr val="202124"/>
                </a:solidFill>
                <a:latin typeface="arial" panose="020B0604020202020204" pitchFamily="34" charset="0"/>
              </a:rPr>
              <a:t>Noise is not a linear scale</a:t>
            </a:r>
          </a:p>
          <a:p>
            <a:pPr marL="342900" indent="-342900">
              <a:spcAft>
                <a:spcPts val="1200"/>
              </a:spcAft>
              <a:buFont typeface="Arial" panose="020B0604020202020204" pitchFamily="34" charset="0"/>
              <a:buChar char="•"/>
            </a:pPr>
            <a:r>
              <a:rPr lang="en-GB" sz="2400" dirty="0">
                <a:solidFill>
                  <a:srgbClr val="202124"/>
                </a:solidFill>
                <a:latin typeface="arial" panose="020B0604020202020204" pitchFamily="34" charset="0"/>
              </a:rPr>
              <a:t>Every </a:t>
            </a:r>
            <a:r>
              <a:rPr lang="en-US" altLang="en-US" sz="2400" dirty="0">
                <a:solidFill>
                  <a:srgbClr val="202124"/>
                </a:solidFill>
                <a:latin typeface="arial" panose="020B0604020202020204" pitchFamily="34" charset="0"/>
              </a:rPr>
              <a:t>+3Db is double the noise level</a:t>
            </a:r>
          </a:p>
          <a:p>
            <a:pPr marL="342900" indent="-342900">
              <a:spcAft>
                <a:spcPts val="1200"/>
              </a:spcAft>
              <a:buFont typeface="Arial" panose="020B0604020202020204" pitchFamily="34" charset="0"/>
              <a:buChar char="•"/>
            </a:pPr>
            <a:r>
              <a:rPr lang="en-US" altLang="en-US" sz="2400" dirty="0">
                <a:solidFill>
                  <a:srgbClr val="202124"/>
                </a:solidFill>
                <a:latin typeface="arial" panose="020B0604020202020204" pitchFamily="34" charset="0"/>
              </a:rPr>
              <a:t>If exposed to noise over 85 Db, ear protection must be worn</a:t>
            </a:r>
            <a:endParaRPr lang="en-GB" altLang="en-US" sz="2400" dirty="0">
              <a:solidFill>
                <a:srgbClr val="202124"/>
              </a:solidFill>
              <a:latin typeface="arial" panose="020B0604020202020204" pitchFamily="34" charset="0"/>
            </a:endParaRPr>
          </a:p>
          <a:p>
            <a:pPr marL="342900" indent="-342900">
              <a:spcAft>
                <a:spcPts val="1200"/>
              </a:spcAft>
              <a:buFont typeface="Arial" panose="020B0604020202020204" pitchFamily="34" charset="0"/>
              <a:buChar char="•"/>
            </a:pPr>
            <a:endParaRPr lang="en-GB" sz="2400" dirty="0"/>
          </a:p>
        </p:txBody>
      </p:sp>
      <p:pic>
        <p:nvPicPr>
          <p:cNvPr id="5" name="Picture 4" descr="Logo&#10;&#10;Description automatically generated with medium confidence">
            <a:extLst>
              <a:ext uri="{FF2B5EF4-FFF2-40B4-BE49-F238E27FC236}">
                <a16:creationId xmlns:a16="http://schemas.microsoft.com/office/drawing/2014/main" id="{112142B7-9947-C4BD-77B0-5760E988F23C}"/>
              </a:ext>
            </a:extLst>
          </p:cNvPr>
          <p:cNvPicPr>
            <a:picLocks noChangeAspect="1"/>
          </p:cNvPicPr>
          <p:nvPr/>
        </p:nvPicPr>
        <p:blipFill>
          <a:blip r:embed="rId2"/>
          <a:stretch>
            <a:fillRect/>
          </a:stretch>
        </p:blipFill>
        <p:spPr>
          <a:xfrm>
            <a:off x="5781660" y="2063256"/>
            <a:ext cx="3132497" cy="3275814"/>
          </a:xfrm>
          <a:prstGeom prst="rect">
            <a:avLst/>
          </a:prstGeom>
        </p:spPr>
      </p:pic>
    </p:spTree>
    <p:extLst>
      <p:ext uri="{BB962C8B-B14F-4D97-AF65-F5344CB8AC3E}">
        <p14:creationId xmlns:p14="http://schemas.microsoft.com/office/powerpoint/2010/main" val="222623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D5AE97DC-A517-4CAF-BBA2-0A32FF68CEFC}"/>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Noise Levels</a:t>
            </a:r>
          </a:p>
          <a:p>
            <a:pPr algn="l"/>
            <a:endParaRPr lang="en-GB" sz="2800" dirty="0"/>
          </a:p>
          <a:p>
            <a:pPr algn="l"/>
            <a:endParaRPr lang="en-GB" sz="3200" dirty="0"/>
          </a:p>
          <a:p>
            <a:endParaRPr lang="en-GB" dirty="0"/>
          </a:p>
        </p:txBody>
      </p:sp>
      <p:pic>
        <p:nvPicPr>
          <p:cNvPr id="4" name="Picture 3">
            <a:extLst>
              <a:ext uri="{FF2B5EF4-FFF2-40B4-BE49-F238E27FC236}">
                <a16:creationId xmlns:a16="http://schemas.microsoft.com/office/drawing/2014/main" id="{4642FA7C-23EB-275E-91E2-8469B25C833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63650" y="1610995"/>
            <a:ext cx="6616699" cy="4390520"/>
          </a:xfrm>
          <a:prstGeom prst="rect">
            <a:avLst/>
          </a:prstGeom>
        </p:spPr>
      </p:pic>
    </p:spTree>
    <p:extLst>
      <p:ext uri="{BB962C8B-B14F-4D97-AF65-F5344CB8AC3E}">
        <p14:creationId xmlns:p14="http://schemas.microsoft.com/office/powerpoint/2010/main" val="84492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B7C90F-E0CE-7287-84F9-17D8456BDACF}"/>
              </a:ext>
            </a:extLst>
          </p:cNvPr>
          <p:cNvPicPr>
            <a:picLocks noChangeAspect="1"/>
          </p:cNvPicPr>
          <p:nvPr/>
        </p:nvPicPr>
        <p:blipFill rotWithShape="1">
          <a:blip r:embed="rId3"/>
          <a:srcRect l="18899" r="27161"/>
          <a:stretch/>
        </p:blipFill>
        <p:spPr>
          <a:xfrm rot="2292828">
            <a:off x="2970534" y="1156103"/>
            <a:ext cx="1528304" cy="4877405"/>
          </a:xfrm>
          <a:prstGeom prst="rect">
            <a:avLst/>
          </a:prstGeom>
        </p:spPr>
      </p:pic>
      <p:sp>
        <p:nvSpPr>
          <p:cNvPr id="3" name="Content Placeholder 4">
            <a:extLst>
              <a:ext uri="{FF2B5EF4-FFF2-40B4-BE49-F238E27FC236}">
                <a16:creationId xmlns:a16="http://schemas.microsoft.com/office/drawing/2014/main" id="{EE09D980-5F25-411B-8B5C-EA3A3F466468}"/>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Measuring noise</a:t>
            </a:r>
          </a:p>
          <a:p>
            <a:pPr algn="l"/>
            <a:endParaRPr lang="en-GB" sz="2800" dirty="0"/>
          </a:p>
          <a:p>
            <a:pPr algn="l"/>
            <a:endParaRPr lang="en-GB" sz="3200" dirty="0"/>
          </a:p>
          <a:p>
            <a:endParaRPr lang="en-GB" dirty="0"/>
          </a:p>
        </p:txBody>
      </p:sp>
      <p:sp>
        <p:nvSpPr>
          <p:cNvPr id="4" name="TextBox 3">
            <a:extLst>
              <a:ext uri="{FF2B5EF4-FFF2-40B4-BE49-F238E27FC236}">
                <a16:creationId xmlns:a16="http://schemas.microsoft.com/office/drawing/2014/main" id="{69C16F63-D1A2-47EC-B2C6-D42AA216780F}"/>
              </a:ext>
            </a:extLst>
          </p:cNvPr>
          <p:cNvSpPr txBox="1"/>
          <p:nvPr/>
        </p:nvSpPr>
        <p:spPr>
          <a:xfrm>
            <a:off x="365454" y="2039331"/>
            <a:ext cx="3369232" cy="830997"/>
          </a:xfrm>
          <a:prstGeom prst="rect">
            <a:avLst/>
          </a:prstGeom>
          <a:noFill/>
        </p:spPr>
        <p:txBody>
          <a:bodyPr wrap="square" rtlCol="0">
            <a:spAutoFit/>
          </a:bodyPr>
          <a:lstStyle/>
          <a:p>
            <a:r>
              <a:rPr lang="en-US" sz="2400" dirty="0"/>
              <a:t>Noise can be measured using a sound meter …</a:t>
            </a:r>
            <a:endParaRPr lang="en-GB" sz="2400" dirty="0"/>
          </a:p>
        </p:txBody>
      </p:sp>
      <p:sp>
        <p:nvSpPr>
          <p:cNvPr id="9" name="TextBox 8">
            <a:extLst>
              <a:ext uri="{FF2B5EF4-FFF2-40B4-BE49-F238E27FC236}">
                <a16:creationId xmlns:a16="http://schemas.microsoft.com/office/drawing/2014/main" id="{6CCE9F38-7CB7-456F-6E88-3BF5B8FA20FF}"/>
              </a:ext>
            </a:extLst>
          </p:cNvPr>
          <p:cNvSpPr txBox="1"/>
          <p:nvPr/>
        </p:nvSpPr>
        <p:spPr>
          <a:xfrm>
            <a:off x="5167318" y="5350180"/>
            <a:ext cx="3626250" cy="461665"/>
          </a:xfrm>
          <a:prstGeom prst="rect">
            <a:avLst/>
          </a:prstGeom>
          <a:noFill/>
        </p:spPr>
        <p:txBody>
          <a:bodyPr wrap="square" rtlCol="0">
            <a:spAutoFit/>
          </a:bodyPr>
          <a:lstStyle/>
          <a:p>
            <a:r>
              <a:rPr lang="en-US" sz="2400" dirty="0"/>
              <a:t>… or a smartphone app</a:t>
            </a:r>
            <a:endParaRPr lang="en-GB" sz="2400" dirty="0"/>
          </a:p>
        </p:txBody>
      </p:sp>
      <p:pic>
        <p:nvPicPr>
          <p:cNvPr id="10" name="Picture 9">
            <a:extLst>
              <a:ext uri="{FF2B5EF4-FFF2-40B4-BE49-F238E27FC236}">
                <a16:creationId xmlns:a16="http://schemas.microsoft.com/office/drawing/2014/main" id="{459B681C-0875-5ED0-545D-7C41AA3DA32F}"/>
              </a:ext>
            </a:extLst>
          </p:cNvPr>
          <p:cNvPicPr>
            <a:picLocks noChangeAspect="1"/>
          </p:cNvPicPr>
          <p:nvPr/>
        </p:nvPicPr>
        <p:blipFill>
          <a:blip r:embed="rId4"/>
          <a:stretch>
            <a:fillRect/>
          </a:stretch>
        </p:blipFill>
        <p:spPr>
          <a:xfrm>
            <a:off x="5676902" y="1176060"/>
            <a:ext cx="2491849" cy="4174004"/>
          </a:xfrm>
          <a:prstGeom prst="rect">
            <a:avLst/>
          </a:prstGeom>
        </p:spPr>
      </p:pic>
    </p:spTree>
    <p:extLst>
      <p:ext uri="{BB962C8B-B14F-4D97-AF65-F5344CB8AC3E}">
        <p14:creationId xmlns:p14="http://schemas.microsoft.com/office/powerpoint/2010/main" val="122239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EE09D980-5F25-411B-8B5C-EA3A3F466468}"/>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Measuring noise activity</a:t>
            </a:r>
          </a:p>
          <a:p>
            <a:pPr algn="l"/>
            <a:endParaRPr lang="en-GB" sz="2800" dirty="0"/>
          </a:p>
          <a:p>
            <a:pPr algn="l"/>
            <a:endParaRPr lang="en-GB" sz="3200" dirty="0"/>
          </a:p>
          <a:p>
            <a:endParaRPr lang="en-GB" dirty="0"/>
          </a:p>
        </p:txBody>
      </p:sp>
      <p:sp>
        <p:nvSpPr>
          <p:cNvPr id="6" name="TextBox 5">
            <a:extLst>
              <a:ext uri="{FF2B5EF4-FFF2-40B4-BE49-F238E27FC236}">
                <a16:creationId xmlns:a16="http://schemas.microsoft.com/office/drawing/2014/main" id="{F8FCB520-315B-1622-4B69-546DE8DB058B}"/>
              </a:ext>
            </a:extLst>
          </p:cNvPr>
          <p:cNvSpPr txBox="1"/>
          <p:nvPr/>
        </p:nvSpPr>
        <p:spPr>
          <a:xfrm>
            <a:off x="97867" y="1663065"/>
            <a:ext cx="5071730" cy="830997"/>
          </a:xfrm>
          <a:prstGeom prst="rect">
            <a:avLst/>
          </a:prstGeom>
          <a:noFill/>
        </p:spPr>
        <p:txBody>
          <a:bodyPr wrap="square" rtlCol="0">
            <a:spAutoFit/>
          </a:bodyPr>
          <a:lstStyle/>
          <a:p>
            <a:pPr marL="457200" indent="-457200">
              <a:buFont typeface="Arial" panose="020B0604020202020204" pitchFamily="34" charset="0"/>
              <a:buChar char="•"/>
            </a:pPr>
            <a:r>
              <a:rPr lang="en-US" sz="2400"/>
              <a:t>Complete the measuring noise worksheet</a:t>
            </a:r>
            <a:endParaRPr lang="en-GB" sz="2400" dirty="0"/>
          </a:p>
        </p:txBody>
      </p:sp>
      <p:pic>
        <p:nvPicPr>
          <p:cNvPr id="7" name="Picture 6">
            <a:extLst>
              <a:ext uri="{FF2B5EF4-FFF2-40B4-BE49-F238E27FC236}">
                <a16:creationId xmlns:a16="http://schemas.microsoft.com/office/drawing/2014/main" id="{A3A0F2D8-2933-E430-1F3C-A4EBEA6914C6}"/>
              </a:ext>
            </a:extLst>
          </p:cNvPr>
          <p:cNvPicPr>
            <a:picLocks noChangeAspect="1"/>
          </p:cNvPicPr>
          <p:nvPr/>
        </p:nvPicPr>
        <p:blipFill>
          <a:blip r:embed="rId3"/>
          <a:stretch>
            <a:fillRect/>
          </a:stretch>
        </p:blipFill>
        <p:spPr>
          <a:xfrm>
            <a:off x="848412" y="3140690"/>
            <a:ext cx="3418391" cy="1994061"/>
          </a:xfrm>
          <a:prstGeom prst="rect">
            <a:avLst/>
          </a:prstGeom>
        </p:spPr>
      </p:pic>
      <p:pic>
        <p:nvPicPr>
          <p:cNvPr id="4" name="Picture 3">
            <a:extLst>
              <a:ext uri="{FF2B5EF4-FFF2-40B4-BE49-F238E27FC236}">
                <a16:creationId xmlns:a16="http://schemas.microsoft.com/office/drawing/2014/main" id="{AD3F048A-E4C7-D629-CFB4-C1ACD26D77D3}"/>
              </a:ext>
            </a:extLst>
          </p:cNvPr>
          <p:cNvPicPr>
            <a:picLocks noChangeAspect="1"/>
          </p:cNvPicPr>
          <p:nvPr/>
        </p:nvPicPr>
        <p:blipFill>
          <a:blip r:embed="rId4"/>
          <a:stretch>
            <a:fillRect/>
          </a:stretch>
        </p:blipFill>
        <p:spPr>
          <a:xfrm>
            <a:off x="5041900" y="1171680"/>
            <a:ext cx="3778468" cy="4801261"/>
          </a:xfrm>
          <a:prstGeom prst="rect">
            <a:avLst/>
          </a:prstGeom>
          <a:ln w="19050">
            <a:solidFill>
              <a:schemeClr val="tx1"/>
            </a:solidFill>
          </a:ln>
        </p:spPr>
      </p:pic>
    </p:spTree>
    <p:extLst>
      <p:ext uri="{BB962C8B-B14F-4D97-AF65-F5344CB8AC3E}">
        <p14:creationId xmlns:p14="http://schemas.microsoft.com/office/powerpoint/2010/main" val="13198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EE09D980-5F25-411B-8B5C-EA3A3F466468}"/>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Extension</a:t>
            </a:r>
          </a:p>
          <a:p>
            <a:pPr algn="l"/>
            <a:endParaRPr lang="en-GB" sz="2800" dirty="0"/>
          </a:p>
          <a:p>
            <a:pPr algn="l"/>
            <a:endParaRPr lang="en-GB" sz="3200" dirty="0"/>
          </a:p>
          <a:p>
            <a:endParaRPr lang="en-GB" dirty="0"/>
          </a:p>
        </p:txBody>
      </p:sp>
      <p:sp>
        <p:nvSpPr>
          <p:cNvPr id="6" name="TextBox 5">
            <a:extLst>
              <a:ext uri="{FF2B5EF4-FFF2-40B4-BE49-F238E27FC236}">
                <a16:creationId xmlns:a16="http://schemas.microsoft.com/office/drawing/2014/main" id="{F8FCB520-315B-1622-4B69-546DE8DB058B}"/>
              </a:ext>
            </a:extLst>
          </p:cNvPr>
          <p:cNvSpPr txBox="1"/>
          <p:nvPr/>
        </p:nvSpPr>
        <p:spPr>
          <a:xfrm>
            <a:off x="97867" y="1663065"/>
            <a:ext cx="8631354" cy="3933384"/>
          </a:xfrm>
          <a:prstGeom prst="rect">
            <a:avLst/>
          </a:prstGeom>
          <a:noFill/>
        </p:spPr>
        <p:txBody>
          <a:bodyPr wrap="square" rtlCol="0">
            <a:spAutoFit/>
          </a:bodyPr>
          <a:lstStyle/>
          <a:p>
            <a:pPr lvl="0" algn="just">
              <a:lnSpc>
                <a:spcPct val="115000"/>
              </a:lnSpc>
              <a:spcBef>
                <a:spcPts val="1200"/>
              </a:spcBef>
              <a:spcAft>
                <a:spcPts val="600"/>
              </a:spcAft>
            </a:pPr>
            <a:r>
              <a:rPr lang="en-US" sz="2400" dirty="0"/>
              <a:t>Calculate the difference between the teacher's noise and the noise from activity A3, A4, and A5 and comment about your results:</a:t>
            </a:r>
          </a:p>
          <a:p>
            <a:pPr lvl="0" algn="just">
              <a:lnSpc>
                <a:spcPct val="115000"/>
              </a:lnSpc>
              <a:spcBef>
                <a:spcPts val="1200"/>
              </a:spcBef>
              <a:spcAft>
                <a:spcPts val="600"/>
              </a:spcAft>
            </a:pPr>
            <a:r>
              <a:rPr lang="fr-CM" sz="2400" dirty="0"/>
              <a:t>A3 - A2 = __________	</a:t>
            </a:r>
          </a:p>
          <a:p>
            <a:pPr lvl="0" algn="just">
              <a:lnSpc>
                <a:spcPct val="115000"/>
              </a:lnSpc>
              <a:spcBef>
                <a:spcPts val="1200"/>
              </a:spcBef>
              <a:spcAft>
                <a:spcPts val="600"/>
              </a:spcAft>
            </a:pPr>
            <a:r>
              <a:rPr lang="fr-CM" sz="2400" dirty="0"/>
              <a:t>A4 - A2=  __________</a:t>
            </a:r>
          </a:p>
          <a:p>
            <a:pPr lvl="0" algn="just">
              <a:lnSpc>
                <a:spcPct val="115000"/>
              </a:lnSpc>
              <a:spcBef>
                <a:spcPts val="1200"/>
              </a:spcBef>
              <a:spcAft>
                <a:spcPts val="600"/>
              </a:spcAft>
            </a:pPr>
            <a:r>
              <a:rPr lang="fr-CM" sz="2400" dirty="0"/>
              <a:t>A5 - A2 = __________</a:t>
            </a:r>
            <a:endParaRPr lang="en-GB" sz="2400" dirty="0"/>
          </a:p>
          <a:p>
            <a:pPr algn="just">
              <a:lnSpc>
                <a:spcPct val="115000"/>
              </a:lnSpc>
              <a:spcBef>
                <a:spcPts val="600"/>
              </a:spcBef>
              <a:spcAft>
                <a:spcPts val="600"/>
              </a:spcAft>
            </a:pPr>
            <a:endParaRPr lang="en-GB" sz="2400" dirty="0"/>
          </a:p>
          <a:p>
            <a:endParaRPr lang="en-GB" sz="2400" dirty="0"/>
          </a:p>
        </p:txBody>
      </p:sp>
      <p:pic>
        <p:nvPicPr>
          <p:cNvPr id="4" name="Picture 3" descr="A picture containing text, toy&#10;&#10;Description automatically generated">
            <a:extLst>
              <a:ext uri="{FF2B5EF4-FFF2-40B4-BE49-F238E27FC236}">
                <a16:creationId xmlns:a16="http://schemas.microsoft.com/office/drawing/2014/main" id="{E55DFC02-E3AB-04C1-8F4E-A7D821F77EA3}"/>
              </a:ext>
            </a:extLst>
          </p:cNvPr>
          <p:cNvPicPr>
            <a:picLocks noChangeAspect="1"/>
          </p:cNvPicPr>
          <p:nvPr/>
        </p:nvPicPr>
        <p:blipFill>
          <a:blip r:embed="rId3"/>
          <a:stretch>
            <a:fillRect/>
          </a:stretch>
        </p:blipFill>
        <p:spPr>
          <a:xfrm>
            <a:off x="4835951" y="3067915"/>
            <a:ext cx="3733014" cy="2528534"/>
          </a:xfrm>
          <a:prstGeom prst="rect">
            <a:avLst/>
          </a:prstGeom>
        </p:spPr>
      </p:pic>
    </p:spTree>
    <p:extLst>
      <p:ext uri="{BB962C8B-B14F-4D97-AF65-F5344CB8AC3E}">
        <p14:creationId xmlns:p14="http://schemas.microsoft.com/office/powerpoint/2010/main" val="3813473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DE3128220CF47872A602B9692B927" ma:contentTypeVersion="15" ma:contentTypeDescription="Create a new document." ma:contentTypeScope="" ma:versionID="41e51e0e96be5cf8800f66615ba1924f">
  <xsd:schema xmlns:xsd="http://www.w3.org/2001/XMLSchema" xmlns:xs="http://www.w3.org/2001/XMLSchema" xmlns:p="http://schemas.microsoft.com/office/2006/metadata/properties" xmlns:ns2="d4b9b89f-fcbd-4e0a-992a-02cb173aaa5d" xmlns:ns3="97a34718-32dd-44ef-b698-9cada77154aa" targetNamespace="http://schemas.microsoft.com/office/2006/metadata/properties" ma:root="true" ma:fieldsID="0cbe8f3ee52cd39c9490f124ffa50552" ns2:_="" ns3:_="">
    <xsd:import namespace="d4b9b89f-fcbd-4e0a-992a-02cb173aaa5d"/>
    <xsd:import namespace="97a34718-32dd-44ef-b698-9cada77154a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b9b89f-fcbd-4e0a-992a-02cb173aaa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b8a1ee5-7121-483f-8812-9dc01c95b52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a34718-32dd-44ef-b698-9cada77154a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91e6698-4871-45ef-9d2c-3c45bdb15952}" ma:internalName="TaxCatchAll" ma:showField="CatchAllData" ma:web="97a34718-32dd-44ef-b698-9cada77154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7a34718-32dd-44ef-b698-9cada77154aa" xsi:nil="true"/>
    <lcf76f155ced4ddcb4097134ff3c332f xmlns="d4b9b89f-fcbd-4e0a-992a-02cb173aaa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D930D3-29DB-4A71-B22F-1D01D4B004FB}"/>
</file>

<file path=customXml/itemProps2.xml><?xml version="1.0" encoding="utf-8"?>
<ds:datastoreItem xmlns:ds="http://schemas.openxmlformats.org/officeDocument/2006/customXml" ds:itemID="{C504F618-821D-484B-AC80-F347249795CD}"/>
</file>

<file path=customXml/itemProps3.xml><?xml version="1.0" encoding="utf-8"?>
<ds:datastoreItem xmlns:ds="http://schemas.openxmlformats.org/officeDocument/2006/customXml" ds:itemID="{22DA3F00-8314-4255-A8A9-780956602C30}"/>
</file>

<file path=docProps/app.xml><?xml version="1.0" encoding="utf-8"?>
<Properties xmlns="http://schemas.openxmlformats.org/officeDocument/2006/extended-properties" xmlns:vt="http://schemas.openxmlformats.org/officeDocument/2006/docPropsVTypes">
  <Template>Office Theme</Template>
  <TotalTime>463</TotalTime>
  <Words>380</Words>
  <Application>Microsoft Office PowerPoint</Application>
  <PresentationFormat>On-screen Show (4:3)</PresentationFormat>
  <Paragraphs>45</Paragraphs>
  <Slides>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vt:lpstr>
      <vt:lpstr>Calibri</vt:lpstr>
      <vt:lpstr>Calibri Light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noise Presentation</dc:title>
  <dc:subject>Measuring the amount of noise produced by different activities</dc:subject>
  <dc:creator>Microsoft Office User</dc:creator>
  <cp:keywords>Noise, Sound, Decibel, Microphone, Sound meter, KS3 Sound waves, energy and waves, Forces and energy</cp:keywords>
  <cp:lastModifiedBy>Jacqueline Elton</cp:lastModifiedBy>
  <cp:revision>38</cp:revision>
  <cp:lastPrinted>2022-07-06T09:46:49Z</cp:lastPrinted>
  <dcterms:created xsi:type="dcterms:W3CDTF">2017-06-28T15:11:57Z</dcterms:created>
  <dcterms:modified xsi:type="dcterms:W3CDTF">2024-07-23T12:05:28Z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0x010100469DE3128220CF47872A602B9692B927</vt:lpwstr>
  </property>
</Properties>
</file>